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464" r:id="rId2"/>
    <p:sldId id="719" r:id="rId3"/>
    <p:sldId id="737" r:id="rId4"/>
    <p:sldId id="733" r:id="rId5"/>
    <p:sldId id="723" r:id="rId6"/>
    <p:sldId id="736" r:id="rId7"/>
    <p:sldId id="734" r:id="rId8"/>
    <p:sldId id="720" r:id="rId9"/>
    <p:sldId id="721" r:id="rId10"/>
  </p:sldIdLst>
  <p:sldSz cx="9906000" cy="6858000" type="A4"/>
  <p:notesSz cx="6797675" cy="99282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harlesworth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harlesworth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harlesworth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harlesworth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harlesworth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harlesworth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harlesworth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harlesworth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harlesworth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69900"/>
    <a:srgbClr val="000000"/>
    <a:srgbClr val="003399"/>
    <a:srgbClr val="006699"/>
    <a:srgbClr val="666633"/>
    <a:srgbClr val="006600"/>
    <a:srgbClr val="660066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66" autoAdjust="0"/>
    <p:restoredTop sz="41636" autoAdjust="0"/>
  </p:normalViewPr>
  <p:slideViewPr>
    <p:cSldViewPr>
      <p:cViewPr>
        <p:scale>
          <a:sx n="100" d="100"/>
          <a:sy n="100" d="100"/>
        </p:scale>
        <p:origin x="-1464" y="-372"/>
      </p:cViewPr>
      <p:guideLst>
        <p:guide orient="horz" pos="543"/>
        <p:guide pos="198"/>
        <p:guide pos="297"/>
        <p:guide pos="60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68"/>
    </p:cViewPr>
  </p:sorterViewPr>
  <p:notesViewPr>
    <p:cSldViewPr>
      <p:cViewPr varScale="1">
        <p:scale>
          <a:sx n="49" d="100"/>
          <a:sy n="49" d="100"/>
        </p:scale>
        <p:origin x="-1944" y="-90"/>
      </p:cViewPr>
      <p:guideLst>
        <p:guide orient="horz" pos="3129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6189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1" tIns="46090" rIns="92181" bIns="4609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harlesworth" pitchFamily="82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01" y="0"/>
            <a:ext cx="2946189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1" tIns="46090" rIns="92181" bIns="4609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harlesworth" pitchFamily="82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29910"/>
            <a:ext cx="2946189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1" tIns="46090" rIns="92181" bIns="4609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harlesworth" pitchFamily="82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01" y="9429910"/>
            <a:ext cx="2946189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1" tIns="46090" rIns="92181" bIns="4609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harlesworth" pitchFamily="82" charset="0"/>
                <a:cs typeface="+mn-cs"/>
              </a:defRPr>
            </a:lvl1pPr>
          </a:lstStyle>
          <a:p>
            <a:pPr>
              <a:defRPr/>
            </a:pPr>
            <a:fld id="{82EF4751-F53E-4095-8C1C-C1AABBAFC95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8505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6189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1" tIns="46090" rIns="92181" bIns="4609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harlesworth" pitchFamily="82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01" y="0"/>
            <a:ext cx="2946189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1" tIns="46090" rIns="92181" bIns="4609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harlesworth" pitchFamily="82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4956"/>
            <a:ext cx="5438140" cy="446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1" tIns="46090" rIns="92181" bIns="460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9910"/>
            <a:ext cx="2946189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1" tIns="46090" rIns="92181" bIns="4609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harlesworth" pitchFamily="82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01" y="9429910"/>
            <a:ext cx="2946189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1" tIns="46090" rIns="92181" bIns="4609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harlesworth" pitchFamily="82" charset="0"/>
                <a:cs typeface="+mn-cs"/>
              </a:defRPr>
            </a:lvl1pPr>
          </a:lstStyle>
          <a:p>
            <a:pPr>
              <a:defRPr/>
            </a:pPr>
            <a:fld id="{3562F2E5-C68F-4BA6-81EE-70D56A4D94A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39777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harlesworth" pitchFamily="8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harlesworth" pitchFamily="8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harlesworth" pitchFamily="8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harlesworth" pitchFamily="8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harlesworth" pitchFamily="8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A48F9A-E35A-4FB1-A970-FBADB395B582}" type="slidenum">
              <a:rPr lang="es-ES" smtClean="0">
                <a:latin typeface="Charlesworth"/>
              </a:rPr>
              <a:pPr/>
              <a:t>1</a:t>
            </a:fld>
            <a:endParaRPr lang="es-ES" smtClean="0">
              <a:latin typeface="Charlesworth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475" y="4714956"/>
            <a:ext cx="4980726" cy="4468971"/>
          </a:xfrm>
          <a:noFill/>
          <a:ln/>
        </p:spPr>
        <p:txBody>
          <a:bodyPr/>
          <a:lstStyle/>
          <a:p>
            <a:pPr eaLnBrk="1" hangingPunct="1"/>
            <a:endParaRPr lang="es-ES" dirty="0" smtClean="0">
              <a:latin typeface="Charlesworth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 userDrawn="1"/>
        </p:nvSpPr>
        <p:spPr bwMode="auto">
          <a:xfrm>
            <a:off x="0" y="904875"/>
            <a:ext cx="9906000" cy="76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Charlesworth" pitchFamily="82" charset="0"/>
              <a:cs typeface="+mn-cs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7346950" y="6248400"/>
            <a:ext cx="181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 sz="2400">
              <a:latin typeface="Times New Roman" pitchFamily="18" charset="0"/>
              <a:cs typeface="+mn-cs"/>
            </a:endParaRPr>
          </a:p>
        </p:txBody>
      </p:sp>
      <p:pic>
        <p:nvPicPr>
          <p:cNvPr id="5" name="20 Imagen" descr="BANDA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19450" y="4267200"/>
            <a:ext cx="652145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8400"/>
            <a:ext cx="23114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7099300" y="6248400"/>
            <a:ext cx="23114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Charlesworth" pitchFamily="82" charset="0"/>
                <a:cs typeface="+mn-cs"/>
              </a:defRPr>
            </a:lvl1pPr>
          </a:lstStyle>
          <a:p>
            <a:pPr>
              <a:defRPr/>
            </a:pPr>
            <a:fld id="{5CA010DF-FAD6-4ED0-8E4B-BAC34886820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294565" y="404817"/>
            <a:ext cx="2339975" cy="546258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71465" y="404817"/>
            <a:ext cx="6870700" cy="546258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7099300" y="6248400"/>
            <a:ext cx="23114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Charlesworth" pitchFamily="82" charset="0"/>
                <a:cs typeface="+mn-cs"/>
              </a:defRPr>
            </a:lvl1pPr>
          </a:lstStyle>
          <a:p>
            <a:pPr>
              <a:defRPr/>
            </a:pPr>
            <a:fld id="{5E395505-C646-424E-BA3A-DCC940D35F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ntranet.redinterna.age/stfls/comun/logos/2011-EconomiaC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1275" y="6098682"/>
            <a:ext cx="2482771" cy="759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ntranet.redinterna.age/stfls/comun/logos/2011-EconomiaC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9875" y="6242050"/>
            <a:ext cx="20161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638" y="440690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7099300" y="6248400"/>
            <a:ext cx="23114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Charlesworth" pitchFamily="82" charset="0"/>
                <a:cs typeface="+mn-cs"/>
              </a:defRPr>
            </a:lvl1pPr>
          </a:lstStyle>
          <a:p>
            <a:pPr>
              <a:defRPr/>
            </a:pPr>
            <a:fld id="{601E6DBE-8851-4155-A820-8197B8FFE16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5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ntranet.redinterna.age/stfls/comun/logos/2011-EconomiaC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9875" y="6242050"/>
            <a:ext cx="20161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71465" y="1628779"/>
            <a:ext cx="4605337" cy="4238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29202" y="1628779"/>
            <a:ext cx="4605338" cy="4238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7099300" y="6248400"/>
            <a:ext cx="23114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Charlesworth" pitchFamily="82" charset="0"/>
                <a:cs typeface="+mn-cs"/>
              </a:defRPr>
            </a:lvl1pPr>
          </a:lstStyle>
          <a:p>
            <a:pPr>
              <a:defRPr/>
            </a:pPr>
            <a:fld id="{C8B1B12B-9B85-4A8C-AB76-7609D9B7797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6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ntranet.redinterna.age/stfls/comun/logos/2011-EconomiaC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9875" y="6242050"/>
            <a:ext cx="20161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37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37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8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7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7099300" y="6248400"/>
            <a:ext cx="23114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Charlesworth" pitchFamily="82" charset="0"/>
                <a:cs typeface="+mn-cs"/>
              </a:defRPr>
            </a:lvl1pPr>
          </a:lstStyle>
          <a:p>
            <a:pPr>
              <a:defRPr/>
            </a:pPr>
            <a:fld id="{10E90769-7665-4EEF-BAE1-E519FED0DB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0" name="8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ntranet.redinterna.age/stfls/comun/logos/2011-EconomiaC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9875" y="6242050"/>
            <a:ext cx="20161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7099300" y="6248400"/>
            <a:ext cx="23114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Charlesworth" pitchFamily="82" charset="0"/>
                <a:cs typeface="+mn-cs"/>
              </a:defRPr>
            </a:lvl1pPr>
          </a:lstStyle>
          <a:p>
            <a:pPr>
              <a:defRPr/>
            </a:pPr>
            <a:fld id="{D7515879-3C4D-4A48-B3BB-DA94F56D6BC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7099300" y="6248400"/>
            <a:ext cx="23114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Charlesworth" pitchFamily="82" charset="0"/>
                <a:cs typeface="+mn-cs"/>
              </a:defRPr>
            </a:lvl1pPr>
          </a:lstStyle>
          <a:p>
            <a:pPr>
              <a:defRPr/>
            </a:pPr>
            <a:fld id="{75064C5A-E98B-4B99-A499-BED31D6C6E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3499" y="273054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7099300" y="6248400"/>
            <a:ext cx="23114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Charlesworth" pitchFamily="82" charset="0"/>
                <a:cs typeface="+mn-cs"/>
              </a:defRPr>
            </a:lvl1pPr>
          </a:lstStyle>
          <a:p>
            <a:pPr>
              <a:defRPr/>
            </a:pPr>
            <a:fld id="{C067E4C1-4319-4668-BA18-C56F9D77328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7099300" y="6248400"/>
            <a:ext cx="23114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Charlesworth" pitchFamily="82" charset="0"/>
                <a:cs typeface="+mn-cs"/>
              </a:defRPr>
            </a:lvl1pPr>
          </a:lstStyle>
          <a:p>
            <a:pPr>
              <a:defRPr/>
            </a:pPr>
            <a:fld id="{39911B9C-EC43-48E0-9699-9B35A90A2D6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22 Imagen" descr="BANDA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092829"/>
            <a:ext cx="9906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Charlesworth" pitchFamily="82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906000" cy="546100"/>
            <a:chOff x="0" y="0"/>
            <a:chExt cx="5760" cy="344"/>
          </a:xfrm>
        </p:grpSpPr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E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922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solidFill>
                  <a:schemeClr val="hlink"/>
                </a:solidFill>
                <a:latin typeface="Charlesworth" pitchFamily="82" charset="0"/>
                <a:cs typeface="+mn-cs"/>
              </a:endParaRPr>
            </a:p>
          </p:txBody>
        </p:sp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solidFill>
                  <a:schemeClr val="hlink"/>
                </a:solidFill>
                <a:latin typeface="Charlesworth" pitchFamily="82" charset="0"/>
                <a:cs typeface="+mn-cs"/>
              </a:endParaRPr>
            </a:p>
          </p:txBody>
        </p: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solidFill>
                  <a:schemeClr val="accent2"/>
                </a:solidFill>
                <a:latin typeface="Charlesworth" pitchFamily="82" charset="0"/>
                <a:cs typeface="+mn-cs"/>
              </a:endParaRPr>
            </a:p>
          </p:txBody>
        </p:sp>
        <p:sp>
          <p:nvSpPr>
            <p:cNvPr id="922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7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solidFill>
                  <a:schemeClr val="hlink"/>
                </a:solidFill>
                <a:latin typeface="Charlesworth" pitchFamily="82" charset="0"/>
                <a:cs typeface="+mn-cs"/>
              </a:endParaRPr>
            </a:p>
          </p:txBody>
        </p:sp>
        <p:sp>
          <p:nvSpPr>
            <p:cNvPr id="922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solidFill>
                  <a:schemeClr val="accent2"/>
                </a:solidFill>
                <a:latin typeface="Charlesworth" pitchFamily="82" charset="0"/>
                <a:cs typeface="+mn-cs"/>
              </a:endParaRPr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7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solidFill>
                  <a:schemeClr val="accent2"/>
                </a:solidFill>
                <a:latin typeface="Charlesworth" pitchFamily="82" charset="0"/>
                <a:cs typeface="+mn-cs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350838" y="404813"/>
            <a:ext cx="7423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5" y="1628779"/>
            <a:ext cx="936307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harlesworth" pitchFamily="82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234" name="Text Box 18"/>
          <p:cNvSpPr txBox="1">
            <a:spLocks noChangeArrowheads="1"/>
          </p:cNvSpPr>
          <p:nvPr userDrawn="1"/>
        </p:nvSpPr>
        <p:spPr bwMode="auto">
          <a:xfrm>
            <a:off x="7346950" y="6248400"/>
            <a:ext cx="181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 sz="2400">
              <a:latin typeface="Times New Roman" pitchFamily="18" charset="0"/>
              <a:cs typeface="+mn-cs"/>
            </a:endParaRPr>
          </a:p>
        </p:txBody>
      </p:sp>
      <p:sp>
        <p:nvSpPr>
          <p:cNvPr id="9237" name="Rectangle 21"/>
          <p:cNvSpPr>
            <a:spLocks noChangeArrowheads="1"/>
          </p:cNvSpPr>
          <p:nvPr userDrawn="1"/>
        </p:nvSpPr>
        <p:spPr bwMode="auto">
          <a:xfrm>
            <a:off x="0" y="976313"/>
            <a:ext cx="9906000" cy="76200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>
              <a:solidFill>
                <a:schemeClr val="bg2"/>
              </a:solidFill>
              <a:latin typeface="Charlesworth" pitchFamily="82" charset="0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Souvenir Lt BT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Souvenir Lt BT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Souvenir Lt BT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Souvenir Lt BT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Souvenir Lt BT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Souvenir Lt BT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Souvenir Lt BT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Souvenir Lt BT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Ø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5000"/>
        <a:buFont typeface="Verdana" pitchFamily="34" charset="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orizontal color con fondo amarillo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263" y="1"/>
            <a:ext cx="2576737" cy="913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04049" y="4797152"/>
            <a:ext cx="8748496" cy="139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99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r"/>
            <a:endParaRPr lang="en-GB" sz="1100" b="1" dirty="0" smtClean="0">
              <a:solidFill>
                <a:srgbClr val="000000">
                  <a:lumMod val="85000"/>
                  <a:lumOff val="15000"/>
                </a:srgbClr>
              </a:solidFill>
              <a:latin typeface="Verdana" pitchFamily="34" charset="0"/>
              <a:cs typeface="+mn-cs"/>
            </a:endParaRPr>
          </a:p>
          <a:p>
            <a:pPr algn="r"/>
            <a:r>
              <a:rPr lang="en-GB" sz="12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Diana Alonso</a:t>
            </a:r>
            <a:endParaRPr lang="en-GB" sz="1200" b="1" dirty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  <a:p>
            <a:pPr algn="r"/>
            <a:r>
              <a:rPr lang="en-GB" sz="1200" b="1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Consejera</a:t>
            </a:r>
            <a:r>
              <a:rPr lang="en-GB" sz="12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 Técnica</a:t>
            </a:r>
          </a:p>
          <a:p>
            <a:pPr algn="r"/>
            <a:r>
              <a:rPr lang="en-GB" sz="12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 Subdirección de </a:t>
            </a:r>
            <a:r>
              <a:rPr lang="en-GB" sz="1200" b="1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Fomento</a:t>
            </a:r>
            <a:r>
              <a:rPr lang="en-GB" sz="12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 </a:t>
            </a:r>
            <a:r>
              <a:rPr lang="en-GB" sz="12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de la Innovación Empresarial</a:t>
            </a:r>
          </a:p>
          <a:p>
            <a:pPr algn="r"/>
            <a:r>
              <a:rPr lang="en-GB" sz="12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DIRECCIÓN GENERAL DE INNOVACIÓN Y </a:t>
            </a:r>
            <a:r>
              <a:rPr lang="en-GB" sz="12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COMPETITIVIDAD</a:t>
            </a:r>
          </a:p>
          <a:p>
            <a:pPr algn="r"/>
            <a:r>
              <a:rPr lang="en-GB" sz="12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SECRETARÍA DE ESTADO DE </a:t>
            </a:r>
            <a:r>
              <a:rPr lang="en-GB" sz="1200" b="1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I+D+i</a:t>
            </a:r>
            <a:endParaRPr lang="en-GB" sz="1200" b="1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  <a:p>
            <a:pPr algn="r"/>
            <a:endParaRPr lang="en-GB" sz="400" b="1" dirty="0" smtClean="0">
              <a:solidFill>
                <a:srgbClr val="000000">
                  <a:lumMod val="85000"/>
                  <a:lumOff val="15000"/>
                </a:srgbClr>
              </a:solidFill>
              <a:latin typeface="Arial Narrow" pitchFamily="34" charset="0"/>
              <a:cs typeface="+mn-cs"/>
            </a:endParaRPr>
          </a:p>
          <a:p>
            <a:pPr algn="r"/>
            <a:endParaRPr lang="en-GB" sz="400" b="1" dirty="0" smtClean="0">
              <a:solidFill>
                <a:srgbClr val="000000">
                  <a:lumMod val="85000"/>
                  <a:lumOff val="15000"/>
                </a:srgbClr>
              </a:solidFill>
              <a:latin typeface="Arial Narrow" pitchFamily="34" charset="0"/>
              <a:cs typeface="+mn-cs"/>
            </a:endParaRPr>
          </a:p>
          <a:p>
            <a:pPr algn="r"/>
            <a:endParaRPr lang="en-GB" sz="600" b="1" dirty="0" smtClean="0">
              <a:solidFill>
                <a:srgbClr val="000000">
                  <a:lumMod val="85000"/>
                  <a:lumOff val="15000"/>
                </a:srgb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9" name="1 CuadroTexto"/>
          <p:cNvSpPr txBox="1">
            <a:spLocks noChangeArrowheads="1"/>
          </p:cNvSpPr>
          <p:nvPr/>
        </p:nvSpPr>
        <p:spPr bwMode="auto">
          <a:xfrm>
            <a:off x="560512" y="1847203"/>
            <a:ext cx="8856984" cy="2708434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Arial Narrow" pitchFamily="34" charset="0"/>
                <a:cs typeface="+mn-cs"/>
              </a:rPr>
              <a:t> </a:t>
            </a:r>
            <a:endParaRPr lang="en-GB" sz="800" b="1" dirty="0" smtClean="0">
              <a:solidFill>
                <a:schemeClr val="bg1"/>
              </a:solidFill>
              <a:latin typeface="Arial Narrow"/>
              <a:cs typeface="+mn-cs"/>
            </a:endParaRPr>
          </a:p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Arial Narrow"/>
                <a:cs typeface="+mn-cs"/>
              </a:rPr>
              <a:t> </a:t>
            </a:r>
            <a:r>
              <a:rPr lang="en-GB" sz="4600" b="1" dirty="0" err="1" smtClean="0">
                <a:solidFill>
                  <a:schemeClr val="bg1"/>
                </a:solidFill>
                <a:latin typeface="Arial Narrow"/>
                <a:cs typeface="+mn-cs"/>
              </a:rPr>
              <a:t>Fomento</a:t>
            </a:r>
            <a:r>
              <a:rPr lang="en-GB" sz="4600" b="1" dirty="0" smtClean="0">
                <a:solidFill>
                  <a:schemeClr val="bg1"/>
                </a:solidFill>
                <a:latin typeface="Arial Narrow"/>
                <a:cs typeface="+mn-cs"/>
              </a:rPr>
              <a:t> de </a:t>
            </a:r>
            <a:r>
              <a:rPr lang="en-GB" sz="4600" b="1" dirty="0" err="1" smtClean="0">
                <a:solidFill>
                  <a:schemeClr val="bg1"/>
                </a:solidFill>
                <a:latin typeface="Arial Narrow"/>
                <a:cs typeface="+mn-cs"/>
              </a:rPr>
              <a:t>las</a:t>
            </a:r>
            <a:r>
              <a:rPr lang="en-GB" sz="4600" b="1" dirty="0" smtClean="0">
                <a:solidFill>
                  <a:schemeClr val="bg1"/>
                </a:solidFill>
                <a:latin typeface="Arial Narrow"/>
                <a:cs typeface="+mn-cs"/>
              </a:rPr>
              <a:t> </a:t>
            </a:r>
            <a:r>
              <a:rPr lang="en-GB" sz="4600" b="1" dirty="0" err="1" smtClean="0">
                <a:solidFill>
                  <a:schemeClr val="bg1"/>
                </a:solidFill>
                <a:latin typeface="Arial Narrow"/>
                <a:cs typeface="+mn-cs"/>
              </a:rPr>
              <a:t>Pymes</a:t>
            </a:r>
            <a:r>
              <a:rPr lang="en-GB" sz="4600" b="1" dirty="0" smtClean="0">
                <a:solidFill>
                  <a:schemeClr val="bg1"/>
                </a:solidFill>
                <a:latin typeface="Arial Narrow"/>
                <a:cs typeface="+mn-cs"/>
              </a:rPr>
              <a:t> Innovadoras</a:t>
            </a:r>
          </a:p>
          <a:p>
            <a:pPr algn="ctr"/>
            <a:endParaRPr lang="en-GB" sz="3600" b="1" dirty="0" smtClean="0">
              <a:solidFill>
                <a:schemeClr val="bg1"/>
              </a:solidFill>
              <a:latin typeface="Arial Narrow" pitchFamily="34" charset="0"/>
              <a:cs typeface="+mn-cs"/>
            </a:endParaRPr>
          </a:p>
          <a:p>
            <a:pPr algn="ctr"/>
            <a:r>
              <a:rPr lang="en-GB" sz="3600" b="1" dirty="0" err="1" smtClean="0">
                <a:solidFill>
                  <a:schemeClr val="bg1"/>
                </a:solidFill>
                <a:latin typeface="Arial Narrow" pitchFamily="34" charset="0"/>
                <a:cs typeface="+mn-cs"/>
              </a:rPr>
              <a:t>Sello</a:t>
            </a:r>
            <a:r>
              <a:rPr lang="en-GB" sz="3600" b="1" dirty="0" smtClean="0">
                <a:solidFill>
                  <a:schemeClr val="bg1"/>
                </a:solidFill>
                <a:latin typeface="Arial Narrow" pitchFamily="34" charset="0"/>
                <a:cs typeface="+mn-cs"/>
              </a:rPr>
              <a:t> PYME INNOVADORA</a:t>
            </a:r>
          </a:p>
          <a:p>
            <a:pPr algn="ctr"/>
            <a:endParaRPr lang="en-GB" sz="1600" b="1" dirty="0" smtClean="0">
              <a:solidFill>
                <a:schemeClr val="bg1"/>
              </a:solidFill>
              <a:latin typeface="Arial Narrow" pitchFamily="34" charset="0"/>
              <a:cs typeface="+mn-cs"/>
            </a:endParaRPr>
          </a:p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Arial Narrow" pitchFamily="34" charset="0"/>
                <a:cs typeface="+mn-cs"/>
              </a:rPr>
              <a:t>	</a:t>
            </a:r>
            <a:endParaRPr lang="en-GB" sz="2000" b="1" dirty="0">
              <a:solidFill>
                <a:schemeClr val="bg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28464" y="6093296"/>
            <a:ext cx="4104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dirty="0" err="1" smtClean="0">
                <a:solidFill>
                  <a:srgbClr val="FFFF00"/>
                </a:solidFill>
                <a:latin typeface="Arial Narrow" pitchFamily="34" charset="0"/>
              </a:rPr>
              <a:t>Jornada</a:t>
            </a:r>
            <a:r>
              <a:rPr lang="en-GB" sz="2000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GB" sz="2000" b="1" dirty="0" err="1" smtClean="0">
                <a:solidFill>
                  <a:srgbClr val="FFFF00"/>
                </a:solidFill>
                <a:latin typeface="Arial Narrow" pitchFamily="34" charset="0"/>
              </a:rPr>
              <a:t>Sello</a:t>
            </a:r>
            <a:r>
              <a:rPr lang="en-GB" sz="2000" b="1" dirty="0" smtClean="0">
                <a:solidFill>
                  <a:srgbClr val="FFFF00"/>
                </a:solidFill>
                <a:latin typeface="Arial Narrow" pitchFamily="34" charset="0"/>
              </a:rPr>
              <a:t> PYME </a:t>
            </a:r>
            <a:r>
              <a:rPr lang="en-GB" sz="2000" b="1" dirty="0" err="1" smtClean="0">
                <a:solidFill>
                  <a:srgbClr val="FFFF00"/>
                </a:solidFill>
                <a:latin typeface="Arial Narrow" pitchFamily="34" charset="0"/>
              </a:rPr>
              <a:t>Innovadora</a:t>
            </a:r>
            <a:endParaRPr lang="en-GB" sz="2000" b="1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lvl="0"/>
            <a:r>
              <a:rPr lang="en-GB" sz="2000" b="1" dirty="0" err="1" smtClean="0">
                <a:solidFill>
                  <a:srgbClr val="FFFF00"/>
                </a:solidFill>
                <a:latin typeface="Arial Narrow" pitchFamily="34" charset="0"/>
              </a:rPr>
              <a:t>Terrassa</a:t>
            </a:r>
            <a:r>
              <a:rPr lang="en-GB" sz="2000" b="1" dirty="0" smtClean="0">
                <a:solidFill>
                  <a:srgbClr val="FFFF00"/>
                </a:solidFill>
                <a:latin typeface="Arial Narrow" pitchFamily="34" charset="0"/>
              </a:rPr>
              <a:t>, 22 </a:t>
            </a:r>
            <a:r>
              <a:rPr lang="en-GB" sz="2000" b="1" dirty="0" err="1" smtClean="0">
                <a:solidFill>
                  <a:srgbClr val="FFFF00"/>
                </a:solidFill>
                <a:latin typeface="Arial Narrow" pitchFamily="34" charset="0"/>
              </a:rPr>
              <a:t>octubre</a:t>
            </a:r>
            <a:r>
              <a:rPr lang="en-GB" sz="2000" b="1" dirty="0" smtClean="0">
                <a:solidFill>
                  <a:srgbClr val="FFFF00"/>
                </a:solidFill>
                <a:latin typeface="Arial Narrow" pitchFamily="34" charset="0"/>
              </a:rPr>
              <a:t> 2015</a:t>
            </a:r>
            <a:endParaRPr lang="en-GB" sz="20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96616" y="404664"/>
            <a:ext cx="4392488" cy="338554"/>
          </a:xfrm>
          <a:prstGeom prst="rect">
            <a:avLst/>
          </a:prstGeom>
          <a:solidFill>
            <a:schemeClr val="bg2">
              <a:lumMod val="95000"/>
            </a:schemeClr>
          </a:solidFill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buFont typeface="Wingdings" panose="05000000000000000000" pitchFamily="2" charset="2"/>
              <a:buNone/>
              <a:defRPr sz="1600" b="1">
                <a:solidFill>
                  <a:srgbClr val="2D2DE7">
                    <a:lumMod val="75000"/>
                  </a:srgbClr>
                </a:solidFill>
              </a:defRPr>
            </a:lvl1pPr>
            <a:lvl2pPr lvl="1"/>
          </a:lstStyle>
          <a:p>
            <a:r>
              <a:rPr lang="es-ES" dirty="0"/>
              <a:t>PYME </a:t>
            </a:r>
            <a:r>
              <a:rPr lang="es-ES" dirty="0" smtClean="0"/>
              <a:t>INNOVADORA. Definición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-1764196" y="3509427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799058" y="3301843"/>
            <a:ext cx="7962725" cy="584775"/>
          </a:xfrm>
          <a:prstGeom prst="rect">
            <a:avLst/>
          </a:prstGeom>
          <a:solidFill>
            <a:schemeClr val="bg2">
              <a:lumMod val="95000"/>
            </a:schemeClr>
          </a:solidFill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buFont typeface="Wingdings" panose="05000000000000000000" pitchFamily="2" charset="2"/>
              <a:buNone/>
              <a:defRPr sz="1600" b="1">
                <a:solidFill>
                  <a:srgbClr val="2D2DE7">
                    <a:lumMod val="75000"/>
                  </a:srgbClr>
                </a:solidFill>
              </a:defRPr>
            </a:lvl1pPr>
            <a:lvl2pPr lvl="1"/>
          </a:lstStyle>
          <a:p>
            <a:r>
              <a:rPr lang="es-ES" dirty="0" smtClean="0"/>
              <a:t>Artículo 6. Real </a:t>
            </a:r>
            <a:r>
              <a:rPr lang="es-ES" dirty="0"/>
              <a:t>Decreto 475/2014 de 13 de junio sobre bonificaciones en la cotización a la seguridad social del personal </a:t>
            </a:r>
            <a:r>
              <a:rPr lang="es-ES" dirty="0" smtClean="0"/>
              <a:t>investigador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128464" y="6093296"/>
            <a:ext cx="4104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dirty="0" err="1" smtClean="0">
                <a:solidFill>
                  <a:srgbClr val="FFFF00"/>
                </a:solidFill>
                <a:latin typeface="Arial Narrow" pitchFamily="34" charset="0"/>
              </a:rPr>
              <a:t>Jornada</a:t>
            </a:r>
            <a:r>
              <a:rPr lang="en-GB" sz="2000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GB" sz="2000" b="1" dirty="0" err="1" smtClean="0">
                <a:solidFill>
                  <a:srgbClr val="FFFF00"/>
                </a:solidFill>
                <a:latin typeface="Arial Narrow" pitchFamily="34" charset="0"/>
              </a:rPr>
              <a:t>Sello</a:t>
            </a:r>
            <a:r>
              <a:rPr lang="en-GB" sz="2000" b="1" dirty="0" smtClean="0">
                <a:solidFill>
                  <a:srgbClr val="FFFF00"/>
                </a:solidFill>
                <a:latin typeface="Arial Narrow" pitchFamily="34" charset="0"/>
              </a:rPr>
              <a:t> PYME </a:t>
            </a:r>
            <a:r>
              <a:rPr lang="en-GB" sz="2000" b="1" dirty="0" err="1" smtClean="0">
                <a:solidFill>
                  <a:srgbClr val="FFFF00"/>
                </a:solidFill>
                <a:latin typeface="Arial Narrow" pitchFamily="34" charset="0"/>
              </a:rPr>
              <a:t>Innovadora</a:t>
            </a:r>
            <a:endParaRPr lang="en-GB" sz="2000" b="1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lvl="0"/>
            <a:r>
              <a:rPr lang="en-GB" sz="2000" b="1" dirty="0" err="1" smtClean="0">
                <a:solidFill>
                  <a:srgbClr val="FFFF00"/>
                </a:solidFill>
                <a:latin typeface="Arial Narrow" pitchFamily="34" charset="0"/>
              </a:rPr>
              <a:t>Terrassa</a:t>
            </a:r>
            <a:r>
              <a:rPr lang="en-GB" sz="2000" b="1" dirty="0" smtClean="0">
                <a:solidFill>
                  <a:srgbClr val="FFFF00"/>
                </a:solidFill>
                <a:latin typeface="Arial Narrow" pitchFamily="34" charset="0"/>
              </a:rPr>
              <a:t>, 22 </a:t>
            </a:r>
            <a:r>
              <a:rPr lang="en-GB" sz="2000" b="1" dirty="0" err="1" smtClean="0">
                <a:solidFill>
                  <a:srgbClr val="FFFF00"/>
                </a:solidFill>
                <a:latin typeface="Arial Narrow" pitchFamily="34" charset="0"/>
              </a:rPr>
              <a:t>octubre</a:t>
            </a:r>
            <a:r>
              <a:rPr lang="en-GB" sz="2000" b="1" dirty="0" smtClean="0">
                <a:solidFill>
                  <a:srgbClr val="FFFF00"/>
                </a:solidFill>
                <a:latin typeface="Arial Narrow" pitchFamily="34" charset="0"/>
              </a:rPr>
              <a:t> 2015</a:t>
            </a:r>
            <a:endParaRPr lang="en-GB" sz="20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821977" y="1721714"/>
            <a:ext cx="7939805" cy="1138773"/>
          </a:xfrm>
          <a:prstGeom prst="rect">
            <a:avLst/>
          </a:prstGeom>
          <a:solidFill>
            <a:schemeClr val="bg2">
              <a:lumMod val="95000"/>
            </a:schemeClr>
          </a:solidFill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buFont typeface="Wingdings" panose="05000000000000000000" pitchFamily="2" charset="2"/>
              <a:buNone/>
              <a:defRPr sz="1600" b="1">
                <a:solidFill>
                  <a:srgbClr val="2D2DE7">
                    <a:lumMod val="75000"/>
                  </a:srgbClr>
                </a:solidFill>
              </a:defRPr>
            </a:lvl1pPr>
            <a:lvl2pPr lvl="1"/>
          </a:lstStyle>
          <a:p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Recomendación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2003/361/CE de la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Comisión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;  </a:t>
            </a:r>
          </a:p>
          <a:p>
            <a:pPr lvl="2"/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menos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de 250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empleados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,</a:t>
            </a:r>
          </a:p>
          <a:p>
            <a:pPr lvl="2"/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volumen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de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negocio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no superior a 50M€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76536" y="4295998"/>
            <a:ext cx="7985248" cy="1077218"/>
          </a:xfrm>
          <a:prstGeom prst="rect">
            <a:avLst/>
          </a:prstGeom>
          <a:solidFill>
            <a:schemeClr val="bg2">
              <a:lumMod val="95000"/>
            </a:schemeClr>
          </a:solidFill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buFont typeface="Wingdings" panose="05000000000000000000" pitchFamily="2" charset="2"/>
              <a:buNone/>
              <a:defRPr sz="1600" b="1">
                <a:solidFill>
                  <a:srgbClr val="2D2DE7">
                    <a:lumMod val="75000"/>
                  </a:srgbClr>
                </a:solidFill>
              </a:defRPr>
            </a:lvl1pPr>
            <a:lvl2pPr lvl="1"/>
          </a:lstStyle>
          <a:p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Orden ECC /1087/2015, de 5 de junio, por la que se regula la obtención del sello de Pequeña y Mediana Empresa Innovadora y se crea y regula el funcionamiento del Registro de la Pequeña y Mediana Empresa innovadora del Ministerio de Economía y Competitividad. 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B.O.E.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11 de junio de 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2015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81497" y="1143814"/>
            <a:ext cx="6736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La definición aúna criterio PYME y criterio </a:t>
            </a:r>
            <a:r>
              <a:rPr lang="es-ES" b="1" dirty="0">
                <a:solidFill>
                  <a:srgbClr val="000099"/>
                </a:solidFill>
              </a:rPr>
              <a:t>INNOVACIÓN</a:t>
            </a:r>
            <a:endParaRPr lang="es-ES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70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8464" y="6093296"/>
            <a:ext cx="4104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dirty="0" err="1" smtClean="0">
                <a:solidFill>
                  <a:srgbClr val="FFFF00"/>
                </a:solidFill>
                <a:latin typeface="Arial Narrow" pitchFamily="34" charset="0"/>
              </a:rPr>
              <a:t>Jornada</a:t>
            </a:r>
            <a:r>
              <a:rPr lang="en-GB" sz="2000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GB" sz="2000" b="1" dirty="0" err="1" smtClean="0">
                <a:solidFill>
                  <a:srgbClr val="FFFF00"/>
                </a:solidFill>
                <a:latin typeface="Arial Narrow" pitchFamily="34" charset="0"/>
              </a:rPr>
              <a:t>Sello</a:t>
            </a:r>
            <a:r>
              <a:rPr lang="en-GB" sz="2000" b="1" dirty="0" smtClean="0">
                <a:solidFill>
                  <a:srgbClr val="FFFF00"/>
                </a:solidFill>
                <a:latin typeface="Arial Narrow" pitchFamily="34" charset="0"/>
              </a:rPr>
              <a:t> PYME </a:t>
            </a:r>
            <a:r>
              <a:rPr lang="en-GB" sz="2000" b="1" dirty="0" err="1" smtClean="0">
                <a:solidFill>
                  <a:srgbClr val="FFFF00"/>
                </a:solidFill>
                <a:latin typeface="Arial Narrow" pitchFamily="34" charset="0"/>
              </a:rPr>
              <a:t>Innovadora</a:t>
            </a:r>
            <a:endParaRPr lang="en-GB" sz="2000" b="1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lvl="0"/>
            <a:r>
              <a:rPr lang="en-GB" sz="2000" b="1" dirty="0" err="1" smtClean="0">
                <a:solidFill>
                  <a:srgbClr val="FFFF00"/>
                </a:solidFill>
                <a:latin typeface="Arial Narrow" pitchFamily="34" charset="0"/>
              </a:rPr>
              <a:t>Terrassa</a:t>
            </a:r>
            <a:r>
              <a:rPr lang="en-GB" sz="2000" b="1" dirty="0" smtClean="0">
                <a:solidFill>
                  <a:srgbClr val="FFFF00"/>
                </a:solidFill>
                <a:latin typeface="Arial Narrow" pitchFamily="34" charset="0"/>
              </a:rPr>
              <a:t>, 22 </a:t>
            </a:r>
            <a:r>
              <a:rPr lang="en-GB" sz="2000" b="1" dirty="0" err="1" smtClean="0">
                <a:solidFill>
                  <a:srgbClr val="FFFF00"/>
                </a:solidFill>
                <a:latin typeface="Arial Narrow" pitchFamily="34" charset="0"/>
              </a:rPr>
              <a:t>octubre</a:t>
            </a:r>
            <a:r>
              <a:rPr lang="en-GB" sz="2000" b="1" dirty="0" smtClean="0">
                <a:solidFill>
                  <a:srgbClr val="FFFF00"/>
                </a:solidFill>
                <a:latin typeface="Arial Narrow" pitchFamily="34" charset="0"/>
              </a:rPr>
              <a:t> 2015</a:t>
            </a:r>
            <a:endParaRPr lang="en-GB" sz="20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64568" y="1484784"/>
            <a:ext cx="748883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R"/>
            </a:pPr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</a:rPr>
              <a:t>Cuando 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</a:rPr>
              <a:t>haya recibido financiación pública en los últimos tres </a:t>
            </a:r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</a:rPr>
              <a:t>años</a:t>
            </a:r>
            <a:r>
              <a:rPr lang="es-ES" sz="14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es-ES" sz="1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2"/>
            <a:r>
              <a:rPr lang="es-ES" sz="1400" b="1" dirty="0" smtClean="0">
                <a:solidFill>
                  <a:schemeClr val="accent6">
                    <a:lumMod val="75000"/>
                  </a:schemeClr>
                </a:solidFill>
              </a:rPr>
              <a:t>1.º</a:t>
            </a:r>
            <a:r>
              <a:rPr lang="es-ES" sz="1400" dirty="0" smtClean="0">
                <a:solidFill>
                  <a:schemeClr val="accent6">
                    <a:lumMod val="75000"/>
                  </a:schemeClr>
                </a:solidFill>
              </a:rPr>
              <a:t> Convocatorias públicas en el marco del VI </a:t>
            </a:r>
            <a:r>
              <a:rPr lang="es-ES" sz="1400" b="1" dirty="0" smtClean="0">
                <a:solidFill>
                  <a:schemeClr val="accent6">
                    <a:lumMod val="75000"/>
                  </a:schemeClr>
                </a:solidFill>
              </a:rPr>
              <a:t>Plan Nacional </a:t>
            </a:r>
            <a:r>
              <a:rPr lang="es-ES" sz="1400" dirty="0" smtClean="0">
                <a:solidFill>
                  <a:schemeClr val="accent6">
                    <a:lumMod val="75000"/>
                  </a:schemeClr>
                </a:solidFill>
              </a:rPr>
              <a:t>de Investigación Científica, Desarrollo e Innovación Tecnológica o del Plan Estatal de Investigación Científica y Técnica y de Innovación.</a:t>
            </a:r>
          </a:p>
          <a:p>
            <a:pPr lvl="2"/>
            <a:endParaRPr lang="es-ES" sz="1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2"/>
            <a:r>
              <a:rPr lang="es-ES" sz="1400" b="1" dirty="0" smtClean="0">
                <a:solidFill>
                  <a:schemeClr val="accent6">
                    <a:lumMod val="75000"/>
                  </a:schemeClr>
                </a:solidFill>
              </a:rPr>
              <a:t>2.º</a:t>
            </a:r>
            <a:r>
              <a:rPr lang="es-ES" sz="1400" dirty="0" smtClean="0">
                <a:solidFill>
                  <a:schemeClr val="accent6">
                    <a:lumMod val="75000"/>
                  </a:schemeClr>
                </a:solidFill>
              </a:rPr>
              <a:t> Ayudas para la realización de proyectos de </a:t>
            </a:r>
            <a:r>
              <a:rPr lang="es-ES" sz="1400" dirty="0" err="1" smtClean="0">
                <a:solidFill>
                  <a:schemeClr val="accent6">
                    <a:lumMod val="75000"/>
                  </a:schemeClr>
                </a:solidFill>
              </a:rPr>
              <a:t>I+D+i</a:t>
            </a:r>
            <a:r>
              <a:rPr lang="es-ES" sz="1400" dirty="0" smtClean="0">
                <a:solidFill>
                  <a:schemeClr val="accent6">
                    <a:lumMod val="75000"/>
                  </a:schemeClr>
                </a:solidFill>
              </a:rPr>
              <a:t>, del </a:t>
            </a:r>
            <a:r>
              <a:rPr lang="es-ES" sz="1400" b="1" dirty="0" smtClean="0">
                <a:solidFill>
                  <a:schemeClr val="accent6">
                    <a:lumMod val="75000"/>
                  </a:schemeClr>
                </a:solidFill>
              </a:rPr>
              <a:t>Centro para el Desarrollo Tecnológico Industrial.</a:t>
            </a:r>
          </a:p>
          <a:p>
            <a:pPr lvl="2"/>
            <a:endParaRPr lang="es-ES" sz="1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2"/>
            <a:r>
              <a:rPr lang="es-ES" sz="1400" b="1" dirty="0" smtClean="0">
                <a:solidFill>
                  <a:schemeClr val="accent6">
                    <a:lumMod val="75000"/>
                  </a:schemeClr>
                </a:solidFill>
              </a:rPr>
              <a:t>3.º </a:t>
            </a:r>
            <a:r>
              <a:rPr lang="es-ES" sz="1400" dirty="0" smtClean="0">
                <a:solidFill>
                  <a:schemeClr val="accent6">
                    <a:lumMod val="75000"/>
                  </a:schemeClr>
                </a:solidFill>
              </a:rPr>
              <a:t>Convocatorias del </a:t>
            </a:r>
            <a:r>
              <a:rPr lang="es-ES" sz="1400" b="1" dirty="0" smtClean="0">
                <a:solidFill>
                  <a:schemeClr val="accent6">
                    <a:lumMod val="75000"/>
                  </a:schemeClr>
                </a:solidFill>
              </a:rPr>
              <a:t>7º Programa Marco </a:t>
            </a:r>
            <a:r>
              <a:rPr lang="es-ES" sz="1400" dirty="0" smtClean="0">
                <a:solidFill>
                  <a:schemeClr val="accent6">
                    <a:lumMod val="75000"/>
                  </a:schemeClr>
                </a:solidFill>
              </a:rPr>
              <a:t>de </a:t>
            </a:r>
            <a:r>
              <a:rPr lang="es-ES" sz="1400" dirty="0" err="1" smtClean="0">
                <a:solidFill>
                  <a:schemeClr val="accent6">
                    <a:lumMod val="75000"/>
                  </a:schemeClr>
                </a:solidFill>
              </a:rPr>
              <a:t>I+D+i</a:t>
            </a:r>
            <a:r>
              <a:rPr lang="es-ES" sz="1400" dirty="0" smtClean="0">
                <a:solidFill>
                  <a:schemeClr val="accent6">
                    <a:lumMod val="75000"/>
                  </a:schemeClr>
                </a:solidFill>
              </a:rPr>
              <a:t> o del Programa </a:t>
            </a:r>
            <a:r>
              <a:rPr lang="es-ES" sz="1400" b="1" dirty="0" smtClean="0">
                <a:solidFill>
                  <a:schemeClr val="accent6">
                    <a:lumMod val="75000"/>
                  </a:schemeClr>
                </a:solidFill>
              </a:rPr>
              <a:t>Horizonte 2020</a:t>
            </a:r>
            <a:r>
              <a:rPr lang="es-ES" sz="1400" dirty="0" smtClean="0">
                <a:solidFill>
                  <a:schemeClr val="accent6">
                    <a:lumMod val="75000"/>
                  </a:schemeClr>
                </a:solidFill>
              </a:rPr>
              <a:t>, de la Unión Europea.</a:t>
            </a:r>
            <a:endParaRPr lang="es-E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04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-1764196" y="3509427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1136576" y="1108770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600" b="1" dirty="0">
                <a:solidFill>
                  <a:schemeClr val="accent6">
                    <a:lumMod val="75000"/>
                  </a:schemeClr>
                </a:solidFill>
              </a:rPr>
              <a:t>b) Cuando haya demostrado su carácter innovador, mediante su propia actividad</a:t>
            </a:r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lvl="0"/>
            <a:endParaRPr lang="es-ES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 algn="just"/>
            <a:r>
              <a:rPr lang="es-ES" sz="1400" b="1" dirty="0">
                <a:solidFill>
                  <a:schemeClr val="accent6">
                    <a:lumMod val="75000"/>
                  </a:schemeClr>
                </a:solidFill>
              </a:rPr>
              <a:t>1.º</a:t>
            </a:r>
            <a:r>
              <a:rPr lang="es-ES" sz="1400" dirty="0">
                <a:solidFill>
                  <a:schemeClr val="accent6">
                    <a:lumMod val="75000"/>
                  </a:schemeClr>
                </a:solidFill>
              </a:rPr>
              <a:t> Por disponer de una patente propia en explotación en un período no superior a cinco años anterior al ejercicio del derecho de bonificación</a:t>
            </a:r>
            <a:r>
              <a:rPr lang="es-ES" sz="14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lvl="1" algn="just"/>
            <a:endParaRPr lang="es-ES" sz="1400" dirty="0">
              <a:solidFill>
                <a:schemeClr val="accent6">
                  <a:lumMod val="75000"/>
                </a:schemeClr>
              </a:solidFill>
            </a:endParaRPr>
          </a:p>
          <a:p>
            <a:pPr lvl="1" algn="just"/>
            <a:r>
              <a:rPr lang="es-ES" sz="1400" b="1" dirty="0">
                <a:solidFill>
                  <a:schemeClr val="accent6">
                    <a:lumMod val="75000"/>
                  </a:schemeClr>
                </a:solidFill>
              </a:rPr>
              <a:t>2.º</a:t>
            </a:r>
            <a:r>
              <a:rPr lang="es-ES" sz="1400" dirty="0">
                <a:solidFill>
                  <a:schemeClr val="accent6">
                    <a:lumMod val="75000"/>
                  </a:schemeClr>
                </a:solidFill>
              </a:rPr>
              <a:t> Por haber obtenido, en los tres años anteriores al ejercicio del derecho de bonificación, un informe motivado vinculante positivo a efectos de aplicación de la deducción a la que se refiere el artículo 35 de la Ley 27/2014, de 27 de noviembre, del Impuesto sobre sociedades</a:t>
            </a:r>
            <a:r>
              <a:rPr lang="es-ES" sz="14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lvl="1" algn="just"/>
            <a:endParaRPr lang="es-ES" sz="1400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es-ES" sz="1600" b="1" dirty="0">
                <a:solidFill>
                  <a:schemeClr val="accent6">
                    <a:lumMod val="75000"/>
                  </a:schemeClr>
                </a:solidFill>
              </a:rPr>
              <a:t>c) Cuando haya demostrado su capacidad de innovación, mediante alguna de las siguientes certificaciones </a:t>
            </a:r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</a:rPr>
              <a:t>oficiales</a:t>
            </a:r>
          </a:p>
          <a:p>
            <a:pPr lvl="0"/>
            <a:endParaRPr lang="es-ES" dirty="0">
              <a:solidFill>
                <a:schemeClr val="accent6">
                  <a:lumMod val="75000"/>
                </a:schemeClr>
              </a:solidFill>
            </a:endParaRPr>
          </a:p>
          <a:p>
            <a:pPr lvl="1" algn="just"/>
            <a:r>
              <a:rPr lang="es-ES" sz="1400" b="1" dirty="0">
                <a:solidFill>
                  <a:schemeClr val="accent6">
                    <a:lumMod val="75000"/>
                  </a:schemeClr>
                </a:solidFill>
              </a:rPr>
              <a:t>1.º </a:t>
            </a:r>
            <a:r>
              <a:rPr lang="es-ES" sz="1400" dirty="0">
                <a:solidFill>
                  <a:schemeClr val="accent6">
                    <a:lumMod val="75000"/>
                  </a:schemeClr>
                </a:solidFill>
              </a:rPr>
              <a:t>Joven Empresa Innovadora (JEI), según la Especificación AENOR EA0043</a:t>
            </a:r>
            <a:r>
              <a:rPr lang="es-ES" sz="14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lvl="1" algn="just"/>
            <a:endParaRPr lang="es-ES" sz="1400" dirty="0">
              <a:solidFill>
                <a:schemeClr val="accent6">
                  <a:lumMod val="75000"/>
                </a:schemeClr>
              </a:solidFill>
            </a:endParaRPr>
          </a:p>
          <a:p>
            <a:pPr lvl="1" algn="just"/>
            <a:r>
              <a:rPr lang="es-ES" sz="1400" b="1" dirty="0">
                <a:solidFill>
                  <a:schemeClr val="accent6">
                    <a:lumMod val="75000"/>
                  </a:schemeClr>
                </a:solidFill>
              </a:rPr>
              <a:t>2.º</a:t>
            </a:r>
            <a:r>
              <a:rPr lang="es-ES" sz="1400" dirty="0">
                <a:solidFill>
                  <a:schemeClr val="accent6">
                    <a:lumMod val="75000"/>
                  </a:schemeClr>
                </a:solidFill>
              </a:rPr>
              <a:t> Pequeña o microempresa innovadora, según la Especificación AENOR EA0047</a:t>
            </a:r>
            <a:r>
              <a:rPr lang="es-ES" sz="14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lvl="1" algn="just"/>
            <a:endParaRPr lang="es-ES" sz="1400" dirty="0">
              <a:solidFill>
                <a:schemeClr val="accent6">
                  <a:lumMod val="75000"/>
                </a:schemeClr>
              </a:solidFill>
            </a:endParaRPr>
          </a:p>
          <a:p>
            <a:pPr lvl="1" algn="just"/>
            <a:r>
              <a:rPr lang="es-ES" sz="1400" b="1" dirty="0">
                <a:solidFill>
                  <a:schemeClr val="accent6">
                    <a:lumMod val="75000"/>
                  </a:schemeClr>
                </a:solidFill>
              </a:rPr>
              <a:t>3.º</a:t>
            </a:r>
            <a:r>
              <a:rPr lang="es-ES" sz="1400" dirty="0">
                <a:solidFill>
                  <a:schemeClr val="accent6">
                    <a:lumMod val="75000"/>
                  </a:schemeClr>
                </a:solidFill>
              </a:rPr>
              <a:t> Certificación conforme a la norma UNE 166.002 «Sistemas de gestión de la </a:t>
            </a:r>
            <a:r>
              <a:rPr lang="es-ES" sz="1400" dirty="0" err="1">
                <a:solidFill>
                  <a:schemeClr val="accent6">
                    <a:lumMod val="75000"/>
                  </a:schemeClr>
                </a:solidFill>
              </a:rPr>
              <a:t>I+D+i</a:t>
            </a:r>
            <a:r>
              <a:rPr lang="es-ES" sz="1400" dirty="0">
                <a:solidFill>
                  <a:schemeClr val="accent6">
                    <a:lumMod val="75000"/>
                  </a:schemeClr>
                </a:solidFill>
              </a:rPr>
              <a:t>».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28464" y="6093296"/>
            <a:ext cx="4104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dirty="0" err="1" smtClean="0">
                <a:solidFill>
                  <a:srgbClr val="FFFF00"/>
                </a:solidFill>
                <a:latin typeface="Arial Narrow" pitchFamily="34" charset="0"/>
              </a:rPr>
              <a:t>Jornada</a:t>
            </a:r>
            <a:r>
              <a:rPr lang="en-GB" sz="2000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GB" sz="2000" b="1" dirty="0" err="1" smtClean="0">
                <a:solidFill>
                  <a:srgbClr val="FFFF00"/>
                </a:solidFill>
                <a:latin typeface="Arial Narrow" pitchFamily="34" charset="0"/>
              </a:rPr>
              <a:t>Sello</a:t>
            </a:r>
            <a:r>
              <a:rPr lang="en-GB" sz="2000" b="1" dirty="0" smtClean="0">
                <a:solidFill>
                  <a:srgbClr val="FFFF00"/>
                </a:solidFill>
                <a:latin typeface="Arial Narrow" pitchFamily="34" charset="0"/>
              </a:rPr>
              <a:t> PYME </a:t>
            </a:r>
            <a:r>
              <a:rPr lang="en-GB" sz="2000" b="1" dirty="0" err="1" smtClean="0">
                <a:solidFill>
                  <a:srgbClr val="FFFF00"/>
                </a:solidFill>
                <a:latin typeface="Arial Narrow" pitchFamily="34" charset="0"/>
              </a:rPr>
              <a:t>Innovadora</a:t>
            </a:r>
            <a:endParaRPr lang="en-GB" sz="2000" b="1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lvl="0"/>
            <a:r>
              <a:rPr lang="en-GB" sz="2000" b="1" dirty="0" err="1" smtClean="0">
                <a:solidFill>
                  <a:srgbClr val="FFFF00"/>
                </a:solidFill>
                <a:latin typeface="Arial Narrow" pitchFamily="34" charset="0"/>
              </a:rPr>
              <a:t>Terrassa</a:t>
            </a:r>
            <a:r>
              <a:rPr lang="en-GB" sz="2000" b="1" dirty="0" smtClean="0">
                <a:solidFill>
                  <a:srgbClr val="FFFF00"/>
                </a:solidFill>
                <a:latin typeface="Arial Narrow" pitchFamily="34" charset="0"/>
              </a:rPr>
              <a:t>, 22 </a:t>
            </a:r>
            <a:r>
              <a:rPr lang="en-GB" sz="2000" b="1" dirty="0" err="1" smtClean="0">
                <a:solidFill>
                  <a:srgbClr val="FFFF00"/>
                </a:solidFill>
                <a:latin typeface="Arial Narrow" pitchFamily="34" charset="0"/>
              </a:rPr>
              <a:t>octubre</a:t>
            </a:r>
            <a:r>
              <a:rPr lang="en-GB" sz="2000" b="1" dirty="0" smtClean="0">
                <a:solidFill>
                  <a:srgbClr val="FFFF00"/>
                </a:solidFill>
                <a:latin typeface="Arial Narrow" pitchFamily="34" charset="0"/>
              </a:rPr>
              <a:t> 2015</a:t>
            </a:r>
            <a:endParaRPr lang="en-GB" sz="20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83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14 Grupo"/>
          <p:cNvGrpSpPr/>
          <p:nvPr/>
        </p:nvGrpSpPr>
        <p:grpSpPr>
          <a:xfrm>
            <a:off x="928192" y="1268760"/>
            <a:ext cx="8129264" cy="2219250"/>
            <a:chOff x="928192" y="1484784"/>
            <a:chExt cx="8129264" cy="2219250"/>
          </a:xfrm>
        </p:grpSpPr>
        <p:sp>
          <p:nvSpPr>
            <p:cNvPr id="3" name="2 CuadroTexto"/>
            <p:cNvSpPr txBox="1"/>
            <p:nvPr/>
          </p:nvSpPr>
          <p:spPr>
            <a:xfrm>
              <a:off x="928192" y="1484784"/>
              <a:ext cx="7985248" cy="584775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effectLst>
              <a:outerShdw blurRad="50800" dist="635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>
              <a:defPPr>
                <a:defRPr lang="es-ES"/>
              </a:defPPr>
              <a:lvl1pPr algn="just">
                <a:buFont typeface="Wingdings" panose="05000000000000000000" pitchFamily="2" charset="2"/>
                <a:buNone/>
                <a:defRPr sz="1600" b="1">
                  <a:solidFill>
                    <a:srgbClr val="2D2DE7">
                      <a:lumMod val="75000"/>
                    </a:srgbClr>
                  </a:solidFill>
                </a:defRPr>
              </a:lvl1pPr>
              <a:lvl2pPr lvl="1"/>
            </a:lstStyle>
            <a:p>
              <a:r>
                <a:rPr lang="es-ES" dirty="0" smtClean="0"/>
                <a:t>las </a:t>
              </a:r>
              <a:r>
                <a:rPr lang="es-ES" dirty="0"/>
                <a:t>bonificaciones en la cotización a la Seguridad Social respecto del personal </a:t>
              </a:r>
              <a:r>
                <a:rPr lang="es-ES" dirty="0" smtClean="0"/>
                <a:t>investigador</a:t>
              </a:r>
              <a:endParaRPr lang="es-ES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928192" y="3365480"/>
              <a:ext cx="7985248" cy="338554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effectLst>
              <a:outerShdw blurRad="50800" dist="635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>
              <a:defPPr>
                <a:defRPr lang="es-ES"/>
              </a:defPPr>
              <a:lvl1pPr algn="just">
                <a:buFont typeface="Wingdings" panose="05000000000000000000" pitchFamily="2" charset="2"/>
                <a:buNone/>
                <a:defRPr sz="1600" b="1">
                  <a:solidFill>
                    <a:srgbClr val="2D2DE7">
                      <a:lumMod val="75000"/>
                    </a:srgbClr>
                  </a:solidFill>
                </a:defRPr>
              </a:lvl1pPr>
              <a:lvl2pPr lvl="1"/>
            </a:lstStyle>
            <a:p>
              <a:r>
                <a:rPr lang="es-ES" dirty="0" smtClean="0"/>
                <a:t>la </a:t>
              </a:r>
              <a:r>
                <a:rPr lang="es-ES" dirty="0"/>
                <a:t>deducción en las cuotas tributarias del impuesto de sociedades</a:t>
              </a:r>
              <a:r>
                <a:rPr lang="es-ES" dirty="0" smtClean="0"/>
                <a:t>.</a:t>
              </a:r>
              <a:endParaRPr lang="es-ES" dirty="0"/>
            </a:p>
          </p:txBody>
        </p:sp>
        <p:sp>
          <p:nvSpPr>
            <p:cNvPr id="6" name="5 Rectángulo"/>
            <p:cNvSpPr/>
            <p:nvPr/>
          </p:nvSpPr>
          <p:spPr>
            <a:xfrm>
              <a:off x="4448944" y="2237963"/>
              <a:ext cx="4608512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s-ES" sz="1600" dirty="0">
                  <a:solidFill>
                    <a:schemeClr val="accent6">
                      <a:lumMod val="75000"/>
                    </a:schemeClr>
                  </a:solidFill>
                </a:rPr>
                <a:t>compatible, únicamente para PYMES intensivas en </a:t>
              </a:r>
              <a:r>
                <a:rPr lang="es-ES" sz="1600" dirty="0" err="1">
                  <a:solidFill>
                    <a:schemeClr val="accent6">
                      <a:lumMod val="75000"/>
                    </a:schemeClr>
                  </a:solidFill>
                </a:rPr>
                <a:t>I+D+i</a:t>
              </a:r>
              <a:r>
                <a:rPr lang="es-ES" sz="1600" dirty="0">
                  <a:solidFill>
                    <a:schemeClr val="accent6">
                      <a:lumMod val="75000"/>
                    </a:schemeClr>
                  </a:solidFill>
                </a:rPr>
                <a:t> reconocidas como tal mediante </a:t>
              </a:r>
              <a:r>
                <a:rPr lang="es-ES" sz="1600" dirty="0" smtClean="0">
                  <a:solidFill>
                    <a:schemeClr val="accent6">
                      <a:lumMod val="75000"/>
                    </a:schemeClr>
                  </a:solidFill>
                </a:rPr>
                <a:t>el</a:t>
              </a:r>
            </a:p>
            <a:p>
              <a:pPr lvl="0"/>
              <a:r>
                <a:rPr lang="es-ES" sz="16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s-ES" sz="1600" dirty="0">
                  <a:solidFill>
                    <a:schemeClr val="accent6">
                      <a:lumMod val="75000"/>
                    </a:schemeClr>
                  </a:solidFill>
                </a:rPr>
                <a:t>sello oficial de </a:t>
              </a:r>
              <a:r>
                <a:rPr lang="es-ES" b="1" dirty="0">
                  <a:solidFill>
                    <a:schemeClr val="accent6">
                      <a:lumMod val="75000"/>
                    </a:schemeClr>
                  </a:solidFill>
                </a:rPr>
                <a:t>«PYME innovadora»</a:t>
              </a:r>
            </a:p>
          </p:txBody>
        </p:sp>
        <p:cxnSp>
          <p:nvCxnSpPr>
            <p:cNvPr id="10" name="9 Conector recto de flecha"/>
            <p:cNvCxnSpPr/>
            <p:nvPr/>
          </p:nvCxnSpPr>
          <p:spPr>
            <a:xfrm>
              <a:off x="3080792" y="2069559"/>
              <a:ext cx="1296144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12 Conector recto de flecha"/>
            <p:cNvCxnSpPr/>
            <p:nvPr/>
          </p:nvCxnSpPr>
          <p:spPr>
            <a:xfrm flipV="1">
              <a:off x="3080792" y="2780928"/>
              <a:ext cx="1296144" cy="53381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4" name="13 Flecha abajo"/>
          <p:cNvSpPr/>
          <p:nvPr/>
        </p:nvSpPr>
        <p:spPr>
          <a:xfrm>
            <a:off x="4704792" y="3506713"/>
            <a:ext cx="432048" cy="504056"/>
          </a:xfrm>
          <a:prstGeom prst="downArrow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989534" y="4010769"/>
            <a:ext cx="7985248" cy="1077218"/>
          </a:xfrm>
          <a:prstGeom prst="rect">
            <a:avLst/>
          </a:prstGeom>
          <a:solidFill>
            <a:schemeClr val="bg2">
              <a:lumMod val="95000"/>
            </a:schemeClr>
          </a:solidFill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buFont typeface="Wingdings" panose="05000000000000000000" pitchFamily="2" charset="2"/>
              <a:buNone/>
              <a:defRPr sz="1600" b="1">
                <a:solidFill>
                  <a:srgbClr val="2D2DE7">
                    <a:lumMod val="75000"/>
                  </a:srgbClr>
                </a:solidFill>
              </a:defRPr>
            </a:lvl1pPr>
            <a:lvl2pPr lvl="1"/>
          </a:lstStyle>
          <a:p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Orden ECC /1087/2015, de 5 de junio, por la que se regula la obtención del sello de Pequeña y Mediana Empresa Innovadora y se crea y regula el funcionamiento del Registro de la Pequeña y Mediana Empresa innovadora del Ministerio de Economía y Competitividad. 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B.O.E.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11 de junio de 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2015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8" name="17 Conector recto de flecha"/>
          <p:cNvCxnSpPr/>
          <p:nvPr/>
        </p:nvCxnSpPr>
        <p:spPr>
          <a:xfrm>
            <a:off x="5529064" y="5184893"/>
            <a:ext cx="648072" cy="2678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H="1">
            <a:off x="3008784" y="5157192"/>
            <a:ext cx="684076" cy="2955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22 Elipse"/>
          <p:cNvSpPr/>
          <p:nvPr/>
        </p:nvSpPr>
        <p:spPr>
          <a:xfrm>
            <a:off x="1907636" y="5445224"/>
            <a:ext cx="2088232" cy="568544"/>
          </a:xfrm>
          <a:prstGeom prst="ellipse">
            <a:avLst/>
          </a:prstGeom>
          <a:solidFill>
            <a:schemeClr val="bg2">
              <a:lumMod val="9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SELLO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25" name="24 Elipse"/>
          <p:cNvSpPr/>
          <p:nvPr/>
        </p:nvSpPr>
        <p:spPr>
          <a:xfrm>
            <a:off x="5241032" y="5445224"/>
            <a:ext cx="2088232" cy="568544"/>
          </a:xfrm>
          <a:prstGeom prst="ellipse">
            <a:avLst/>
          </a:prstGeom>
          <a:solidFill>
            <a:schemeClr val="bg2">
              <a:lumMod val="9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REGISTRO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28464" y="6093296"/>
            <a:ext cx="4104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dirty="0" err="1" smtClean="0">
                <a:solidFill>
                  <a:srgbClr val="FFFF00"/>
                </a:solidFill>
                <a:latin typeface="Arial Narrow" pitchFamily="34" charset="0"/>
              </a:rPr>
              <a:t>Jornada</a:t>
            </a:r>
            <a:r>
              <a:rPr lang="en-GB" sz="2000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GB" sz="2000" b="1" dirty="0" err="1" smtClean="0">
                <a:solidFill>
                  <a:srgbClr val="FFFF00"/>
                </a:solidFill>
                <a:latin typeface="Arial Narrow" pitchFamily="34" charset="0"/>
              </a:rPr>
              <a:t>Sello</a:t>
            </a:r>
            <a:r>
              <a:rPr lang="en-GB" sz="2000" b="1" dirty="0" smtClean="0">
                <a:solidFill>
                  <a:srgbClr val="FFFF00"/>
                </a:solidFill>
                <a:latin typeface="Arial Narrow" pitchFamily="34" charset="0"/>
              </a:rPr>
              <a:t> PYME </a:t>
            </a:r>
            <a:r>
              <a:rPr lang="en-GB" sz="2000" b="1" dirty="0" err="1" smtClean="0">
                <a:solidFill>
                  <a:srgbClr val="FFFF00"/>
                </a:solidFill>
                <a:latin typeface="Arial Narrow" pitchFamily="34" charset="0"/>
              </a:rPr>
              <a:t>Innovadora</a:t>
            </a:r>
            <a:endParaRPr lang="en-GB" sz="2000" b="1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lvl="0"/>
            <a:r>
              <a:rPr lang="en-GB" sz="2000" b="1" dirty="0" err="1" smtClean="0">
                <a:solidFill>
                  <a:srgbClr val="FFFF00"/>
                </a:solidFill>
                <a:latin typeface="Arial Narrow" pitchFamily="34" charset="0"/>
              </a:rPr>
              <a:t>Terrassa</a:t>
            </a:r>
            <a:r>
              <a:rPr lang="en-GB" sz="2000" b="1" dirty="0" smtClean="0">
                <a:solidFill>
                  <a:srgbClr val="FFFF00"/>
                </a:solidFill>
                <a:latin typeface="Arial Narrow" pitchFamily="34" charset="0"/>
              </a:rPr>
              <a:t>, 22 </a:t>
            </a:r>
            <a:r>
              <a:rPr lang="en-GB" sz="2000" b="1" dirty="0" err="1" smtClean="0">
                <a:solidFill>
                  <a:srgbClr val="FFFF00"/>
                </a:solidFill>
                <a:latin typeface="Arial Narrow" pitchFamily="34" charset="0"/>
              </a:rPr>
              <a:t>octubre</a:t>
            </a:r>
            <a:r>
              <a:rPr lang="en-GB" sz="2000" b="1" dirty="0" smtClean="0">
                <a:solidFill>
                  <a:srgbClr val="FFFF00"/>
                </a:solidFill>
                <a:latin typeface="Arial Narrow" pitchFamily="34" charset="0"/>
              </a:rPr>
              <a:t> 2015</a:t>
            </a:r>
            <a:endParaRPr lang="en-GB" sz="20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94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yme_innovadora_mineco-ES-20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871" y="1196752"/>
            <a:ext cx="2753948" cy="3065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2011-Web-Economia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54" y="4407057"/>
            <a:ext cx="3496781" cy="924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pyme_innovadora_mineco-EN-print-20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21" y="1196752"/>
            <a:ext cx="2376264" cy="3088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 descr="2011-Web-Economia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643" y="4365104"/>
            <a:ext cx="3496781" cy="9242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Rectángulo"/>
          <p:cNvSpPr/>
          <p:nvPr/>
        </p:nvSpPr>
        <p:spPr>
          <a:xfrm>
            <a:off x="128464" y="6093296"/>
            <a:ext cx="4104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dirty="0" err="1" smtClean="0">
                <a:solidFill>
                  <a:srgbClr val="FFFF00"/>
                </a:solidFill>
                <a:latin typeface="Arial Narrow" pitchFamily="34" charset="0"/>
              </a:rPr>
              <a:t>Jornada</a:t>
            </a:r>
            <a:r>
              <a:rPr lang="en-GB" sz="2000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GB" sz="2000" b="1" dirty="0" err="1" smtClean="0">
                <a:solidFill>
                  <a:srgbClr val="FFFF00"/>
                </a:solidFill>
                <a:latin typeface="Arial Narrow" pitchFamily="34" charset="0"/>
              </a:rPr>
              <a:t>Sello</a:t>
            </a:r>
            <a:r>
              <a:rPr lang="en-GB" sz="2000" b="1" dirty="0" smtClean="0">
                <a:solidFill>
                  <a:srgbClr val="FFFF00"/>
                </a:solidFill>
                <a:latin typeface="Arial Narrow" pitchFamily="34" charset="0"/>
              </a:rPr>
              <a:t> PYME </a:t>
            </a:r>
            <a:r>
              <a:rPr lang="en-GB" sz="2000" b="1" dirty="0" err="1" smtClean="0">
                <a:solidFill>
                  <a:srgbClr val="FFFF00"/>
                </a:solidFill>
                <a:latin typeface="Arial Narrow" pitchFamily="34" charset="0"/>
              </a:rPr>
              <a:t>Innovadora</a:t>
            </a:r>
            <a:endParaRPr lang="en-GB" sz="2000" b="1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lvl="0"/>
            <a:r>
              <a:rPr lang="en-GB" sz="2000" b="1" dirty="0" err="1" smtClean="0">
                <a:solidFill>
                  <a:srgbClr val="FFFF00"/>
                </a:solidFill>
                <a:latin typeface="Arial Narrow" pitchFamily="34" charset="0"/>
              </a:rPr>
              <a:t>Terrassa</a:t>
            </a:r>
            <a:r>
              <a:rPr lang="en-GB" sz="2000" b="1" dirty="0" smtClean="0">
                <a:solidFill>
                  <a:srgbClr val="FFFF00"/>
                </a:solidFill>
                <a:latin typeface="Arial Narrow" pitchFamily="34" charset="0"/>
              </a:rPr>
              <a:t>, 22 </a:t>
            </a:r>
            <a:r>
              <a:rPr lang="en-GB" sz="2000" b="1" dirty="0" err="1" smtClean="0">
                <a:solidFill>
                  <a:srgbClr val="FFFF00"/>
                </a:solidFill>
                <a:latin typeface="Arial Narrow" pitchFamily="34" charset="0"/>
              </a:rPr>
              <a:t>octubre</a:t>
            </a:r>
            <a:r>
              <a:rPr lang="en-GB" sz="2000" b="1" dirty="0" smtClean="0">
                <a:solidFill>
                  <a:srgbClr val="FFFF00"/>
                </a:solidFill>
                <a:latin typeface="Arial Narrow" pitchFamily="34" charset="0"/>
              </a:rPr>
              <a:t> 2015</a:t>
            </a:r>
            <a:endParaRPr lang="en-GB" sz="20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403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496616" y="476672"/>
            <a:ext cx="4392488" cy="338554"/>
          </a:xfrm>
          <a:prstGeom prst="rect">
            <a:avLst/>
          </a:prstGeom>
          <a:solidFill>
            <a:schemeClr val="bg2">
              <a:lumMod val="95000"/>
            </a:schemeClr>
          </a:solidFill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buFont typeface="Wingdings" panose="05000000000000000000" pitchFamily="2" charset="2"/>
              <a:buNone/>
              <a:defRPr sz="1600" b="1">
                <a:solidFill>
                  <a:srgbClr val="2D2DE7">
                    <a:lumMod val="75000"/>
                  </a:srgbClr>
                </a:solidFill>
              </a:defRPr>
            </a:lvl1pPr>
            <a:lvl2pPr lvl="1"/>
          </a:lstStyle>
          <a:p>
            <a:r>
              <a:rPr lang="es-ES" dirty="0" smtClean="0"/>
              <a:t>REGISTRO de PYMES INNOVADORAS 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762124" y="1340768"/>
            <a:ext cx="64312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Registro 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público</a:t>
            </a:r>
          </a:p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Dependiente del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Ministerio de Economía y Competitividad</a:t>
            </a:r>
            <a:endParaRPr lang="es-E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" dirty="0" smtClean="0">
                <a:solidFill>
                  <a:srgbClr val="2D2DE7">
                    <a:lumMod val="75000"/>
                  </a:srgbClr>
                </a:solidFill>
              </a:rPr>
              <a:t>Sin </a:t>
            </a:r>
            <a:r>
              <a:rPr lang="es-ES" dirty="0">
                <a:solidFill>
                  <a:srgbClr val="2D2DE7">
                    <a:lumMod val="75000"/>
                  </a:srgbClr>
                </a:solidFill>
              </a:rPr>
              <a:t>coste para las </a:t>
            </a:r>
            <a:r>
              <a:rPr lang="es-ES" dirty="0" smtClean="0">
                <a:solidFill>
                  <a:srgbClr val="2D2DE7">
                    <a:lumMod val="75000"/>
                  </a:srgbClr>
                </a:solidFill>
              </a:rPr>
              <a:t>empresas</a:t>
            </a:r>
          </a:p>
          <a:p>
            <a:r>
              <a:rPr lang="es-ES" dirty="0" smtClean="0">
                <a:solidFill>
                  <a:srgbClr val="2D2DE7">
                    <a:lumMod val="75000"/>
                  </a:srgbClr>
                </a:solidFill>
              </a:rPr>
              <a:t>Totalmente a través de medios electrónicos. 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016188" y="2541097"/>
            <a:ext cx="4392488" cy="338554"/>
          </a:xfrm>
          <a:prstGeom prst="rect">
            <a:avLst/>
          </a:prstGeom>
          <a:solidFill>
            <a:schemeClr val="bg2">
              <a:lumMod val="95000"/>
            </a:schemeClr>
          </a:solidFill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buFont typeface="Wingdings" panose="05000000000000000000" pitchFamily="2" charset="2"/>
              <a:buNone/>
              <a:defRPr sz="1600" b="1">
                <a:solidFill>
                  <a:srgbClr val="2D2DE7">
                    <a:lumMod val="75000"/>
                  </a:srgbClr>
                </a:solidFill>
              </a:defRPr>
            </a:lvl1pPr>
            <a:lvl2pPr lvl="1"/>
          </a:lstStyle>
          <a:p>
            <a:r>
              <a:rPr lang="es-ES" dirty="0" smtClean="0"/>
              <a:t>SITUACIÓN ACTUAL 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776610" y="2996952"/>
            <a:ext cx="72953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Aplicación 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operativa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Acceso a través de la Sede electrónica de la Secretaria de Estado de </a:t>
            </a:r>
            <a:r>
              <a:rPr lang="es-ES" dirty="0" err="1" smtClean="0">
                <a:solidFill>
                  <a:schemeClr val="accent6">
                    <a:lumMod val="75000"/>
                  </a:schemeClr>
                </a:solidFill>
              </a:rPr>
              <a:t>I+D+i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lvl="1"/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 1. Registrarse como entidades, </a:t>
            </a:r>
          </a:p>
          <a:p>
            <a:pPr lvl="1"/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2. presentar la solicitud. </a:t>
            </a:r>
          </a:p>
          <a:p>
            <a:pPr lvl="1"/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 3. Aportar la documentación.  </a:t>
            </a:r>
          </a:p>
          <a:p>
            <a:pPr lvl="1"/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4. firma electrónica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352600" y="5397540"/>
            <a:ext cx="2196244" cy="338554"/>
          </a:xfrm>
          <a:prstGeom prst="rect">
            <a:avLst/>
          </a:prstGeom>
          <a:solidFill>
            <a:schemeClr val="bg2">
              <a:lumMod val="95000"/>
            </a:schemeClr>
          </a:solidFill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buFont typeface="Wingdings" panose="05000000000000000000" pitchFamily="2" charset="2"/>
              <a:buNone/>
              <a:defRPr sz="1600" b="1">
                <a:solidFill>
                  <a:srgbClr val="2D2DE7">
                    <a:lumMod val="75000"/>
                  </a:srgbClr>
                </a:solidFill>
              </a:defRPr>
            </a:lvl1pPr>
            <a:lvl2pPr lvl="1"/>
          </a:lstStyle>
          <a:p>
            <a:r>
              <a:rPr lang="es-ES" dirty="0" smtClean="0"/>
              <a:t>COMPROBACIÓN </a:t>
            </a:r>
            <a:endParaRPr lang="es-ES" dirty="0"/>
          </a:p>
        </p:txBody>
      </p:sp>
      <p:cxnSp>
        <p:nvCxnSpPr>
          <p:cNvPr id="10" name="9 Conector recto de flecha"/>
          <p:cNvCxnSpPr>
            <a:stCxn id="8" idx="3"/>
          </p:cNvCxnSpPr>
          <p:nvPr/>
        </p:nvCxnSpPr>
        <p:spPr>
          <a:xfrm>
            <a:off x="3548844" y="5566817"/>
            <a:ext cx="6120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4160912" y="5397540"/>
            <a:ext cx="1656184" cy="338554"/>
          </a:xfrm>
          <a:prstGeom prst="rect">
            <a:avLst/>
          </a:prstGeom>
          <a:solidFill>
            <a:schemeClr val="bg2">
              <a:lumMod val="95000"/>
            </a:schemeClr>
          </a:solidFill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buFont typeface="Wingdings" panose="05000000000000000000" pitchFamily="2" charset="2"/>
              <a:buNone/>
              <a:defRPr sz="1600" b="1">
                <a:solidFill>
                  <a:srgbClr val="2D2DE7">
                    <a:lumMod val="75000"/>
                  </a:srgbClr>
                </a:solidFill>
              </a:defRPr>
            </a:lvl1pPr>
            <a:lvl2pPr lvl="1"/>
          </a:lstStyle>
          <a:p>
            <a:r>
              <a:rPr lang="es-ES" dirty="0" smtClean="0"/>
              <a:t>INSCRIPCIÓN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465168" y="5397540"/>
            <a:ext cx="2894806" cy="338554"/>
          </a:xfrm>
          <a:prstGeom prst="rect">
            <a:avLst/>
          </a:prstGeom>
          <a:solidFill>
            <a:schemeClr val="bg2">
              <a:lumMod val="95000"/>
            </a:schemeClr>
          </a:solidFill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buFont typeface="Wingdings" panose="05000000000000000000" pitchFamily="2" charset="2"/>
              <a:buNone/>
              <a:defRPr sz="1600" b="1">
                <a:solidFill>
                  <a:srgbClr val="2D2DE7">
                    <a:lumMod val="75000"/>
                  </a:srgbClr>
                </a:solidFill>
              </a:defRPr>
            </a:lvl1pPr>
            <a:lvl2pPr lvl="1"/>
          </a:lstStyle>
          <a:p>
            <a:r>
              <a:rPr lang="es-ES" dirty="0" smtClean="0"/>
              <a:t>DESCARGA DEL SELLO</a:t>
            </a:r>
            <a:endParaRPr lang="es-ES" dirty="0"/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5853100" y="5589240"/>
            <a:ext cx="6120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128464" y="6093296"/>
            <a:ext cx="4104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dirty="0" err="1" smtClean="0">
                <a:solidFill>
                  <a:srgbClr val="FFFF00"/>
                </a:solidFill>
                <a:latin typeface="Arial Narrow" pitchFamily="34" charset="0"/>
              </a:rPr>
              <a:t>Jornada</a:t>
            </a:r>
            <a:r>
              <a:rPr lang="en-GB" sz="2000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GB" sz="2000" b="1" dirty="0" err="1" smtClean="0">
                <a:solidFill>
                  <a:srgbClr val="FFFF00"/>
                </a:solidFill>
                <a:latin typeface="Arial Narrow" pitchFamily="34" charset="0"/>
              </a:rPr>
              <a:t>Sello</a:t>
            </a:r>
            <a:r>
              <a:rPr lang="en-GB" sz="2000" b="1" dirty="0" smtClean="0">
                <a:solidFill>
                  <a:srgbClr val="FFFF00"/>
                </a:solidFill>
                <a:latin typeface="Arial Narrow" pitchFamily="34" charset="0"/>
              </a:rPr>
              <a:t> PYME </a:t>
            </a:r>
            <a:r>
              <a:rPr lang="en-GB" sz="2000" b="1" dirty="0" err="1" smtClean="0">
                <a:solidFill>
                  <a:srgbClr val="FFFF00"/>
                </a:solidFill>
                <a:latin typeface="Arial Narrow" pitchFamily="34" charset="0"/>
              </a:rPr>
              <a:t>Innovadora</a:t>
            </a:r>
            <a:endParaRPr lang="en-GB" sz="2000" b="1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lvl="0"/>
            <a:r>
              <a:rPr lang="en-GB" sz="2000" b="1" dirty="0" err="1" smtClean="0">
                <a:solidFill>
                  <a:srgbClr val="FFFF00"/>
                </a:solidFill>
                <a:latin typeface="Arial Narrow" pitchFamily="34" charset="0"/>
              </a:rPr>
              <a:t>Terrassa</a:t>
            </a:r>
            <a:r>
              <a:rPr lang="en-GB" sz="2000" b="1" dirty="0" smtClean="0">
                <a:solidFill>
                  <a:srgbClr val="FFFF00"/>
                </a:solidFill>
                <a:latin typeface="Arial Narrow" pitchFamily="34" charset="0"/>
              </a:rPr>
              <a:t>, 22 </a:t>
            </a:r>
            <a:r>
              <a:rPr lang="en-GB" sz="2000" b="1" dirty="0" err="1" smtClean="0">
                <a:solidFill>
                  <a:srgbClr val="FFFF00"/>
                </a:solidFill>
                <a:latin typeface="Arial Narrow" pitchFamily="34" charset="0"/>
              </a:rPr>
              <a:t>octubre</a:t>
            </a:r>
            <a:r>
              <a:rPr lang="en-GB" sz="2000" b="1" dirty="0" smtClean="0">
                <a:solidFill>
                  <a:srgbClr val="FFFF00"/>
                </a:solidFill>
                <a:latin typeface="Arial Narrow" pitchFamily="34" charset="0"/>
              </a:rPr>
              <a:t> 2015</a:t>
            </a:r>
            <a:endParaRPr lang="en-GB" sz="20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684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476500" y="2828836"/>
            <a:ext cx="4953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Lista A.- 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2600 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empresas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Han recibido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correo 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electrónico con instrucciones.</a:t>
            </a:r>
          </a:p>
          <a:p>
            <a:endParaRPr lang="es-E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" dirty="0">
                <a:solidFill>
                  <a:srgbClr val="2D2DE7">
                    <a:lumMod val="75000"/>
                  </a:srgbClr>
                </a:solidFill>
              </a:rPr>
              <a:t>Lista </a:t>
            </a:r>
            <a:r>
              <a:rPr lang="es-ES" dirty="0" smtClean="0">
                <a:solidFill>
                  <a:srgbClr val="2D2DE7">
                    <a:lumMod val="75000"/>
                  </a:srgbClr>
                </a:solidFill>
              </a:rPr>
              <a:t>B.- </a:t>
            </a:r>
            <a:r>
              <a:rPr lang="es-ES" b="1" dirty="0">
                <a:solidFill>
                  <a:srgbClr val="2D2DE7">
                    <a:lumMod val="75000"/>
                  </a:srgbClr>
                </a:solidFill>
              </a:rPr>
              <a:t>1800 </a:t>
            </a:r>
            <a:r>
              <a:rPr lang="es-ES" b="1" dirty="0" smtClean="0">
                <a:solidFill>
                  <a:srgbClr val="2D2DE7">
                    <a:lumMod val="75000"/>
                  </a:srgbClr>
                </a:solidFill>
              </a:rPr>
              <a:t>empresas.</a:t>
            </a:r>
            <a:r>
              <a:rPr lang="es-ES" dirty="0">
                <a:solidFill>
                  <a:srgbClr val="2D2DE7">
                    <a:lumMod val="75000"/>
                  </a:srgbClr>
                </a:solidFill>
              </a:rPr>
              <a:t> </a:t>
            </a:r>
            <a:r>
              <a:rPr lang="es-ES" dirty="0" smtClean="0">
                <a:solidFill>
                  <a:srgbClr val="2D2DE7">
                    <a:lumMod val="75000"/>
                  </a:srgbClr>
                </a:solidFill>
              </a:rPr>
              <a:t>Previamente deben inscribirse en el registro de entidades de la Secretaria de Estado. SISEN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496616" y="476672"/>
            <a:ext cx="4392488" cy="338554"/>
          </a:xfrm>
          <a:prstGeom prst="rect">
            <a:avLst/>
          </a:prstGeom>
          <a:solidFill>
            <a:schemeClr val="bg2">
              <a:lumMod val="95000"/>
            </a:schemeClr>
          </a:solidFill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buFont typeface="Wingdings" panose="05000000000000000000" pitchFamily="2" charset="2"/>
              <a:buNone/>
              <a:defRPr sz="1600" b="1">
                <a:solidFill>
                  <a:srgbClr val="2D2DE7">
                    <a:lumMod val="75000"/>
                  </a:srgbClr>
                </a:solidFill>
              </a:defRPr>
            </a:lvl1pPr>
            <a:lvl2pPr lvl="1"/>
          </a:lstStyle>
          <a:p>
            <a:r>
              <a:rPr lang="es-ES" dirty="0" smtClean="0"/>
              <a:t>REGISTRO de PYMES INNOVADORAS 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776536" y="1484784"/>
            <a:ext cx="4392488" cy="338554"/>
          </a:xfrm>
          <a:prstGeom prst="rect">
            <a:avLst/>
          </a:prstGeom>
          <a:solidFill>
            <a:schemeClr val="bg2">
              <a:lumMod val="95000"/>
            </a:schemeClr>
          </a:solidFill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buFont typeface="Wingdings" panose="05000000000000000000" pitchFamily="2" charset="2"/>
              <a:buNone/>
              <a:defRPr sz="1600" b="1">
                <a:solidFill>
                  <a:srgbClr val="2D2DE7">
                    <a:lumMod val="75000"/>
                  </a:srgbClr>
                </a:solidFill>
              </a:defRPr>
            </a:lvl1pPr>
            <a:lvl2pPr lvl="1"/>
          </a:lstStyle>
          <a:p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Alta de “oficio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” en el </a:t>
            </a:r>
            <a:r>
              <a:rPr lang="es-ES" dirty="0" smtClean="0"/>
              <a:t>REGISTRO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2162174" y="1990581"/>
            <a:ext cx="5023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2D2DE7">
                    <a:lumMod val="75000"/>
                  </a:srgbClr>
                </a:solidFill>
              </a:rPr>
              <a:t>Listas </a:t>
            </a:r>
            <a:r>
              <a:rPr lang="es-ES" dirty="0" smtClean="0">
                <a:solidFill>
                  <a:srgbClr val="2D2DE7">
                    <a:lumMod val="75000"/>
                  </a:srgbClr>
                </a:solidFill>
              </a:rPr>
              <a:t>publicadas en la </a:t>
            </a:r>
            <a:r>
              <a:rPr lang="es-ES" dirty="0">
                <a:solidFill>
                  <a:srgbClr val="2D2DE7">
                    <a:lumMod val="75000"/>
                  </a:srgbClr>
                </a:solidFill>
              </a:rPr>
              <a:t>página </a:t>
            </a:r>
            <a:r>
              <a:rPr lang="es-ES" dirty="0" smtClean="0">
                <a:solidFill>
                  <a:srgbClr val="2D2DE7">
                    <a:lumMod val="75000"/>
                  </a:srgbClr>
                </a:solidFill>
              </a:rPr>
              <a:t>web de la Secretaria de Estado de </a:t>
            </a:r>
            <a:r>
              <a:rPr lang="es-ES" dirty="0" err="1" smtClean="0">
                <a:solidFill>
                  <a:srgbClr val="2D2DE7">
                    <a:lumMod val="75000"/>
                  </a:srgbClr>
                </a:solidFill>
              </a:rPr>
              <a:t>I+D+i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128464" y="6093296"/>
            <a:ext cx="4104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dirty="0" err="1" smtClean="0">
                <a:solidFill>
                  <a:srgbClr val="FFFF00"/>
                </a:solidFill>
                <a:latin typeface="Arial Narrow" pitchFamily="34" charset="0"/>
              </a:rPr>
              <a:t>Jornada</a:t>
            </a:r>
            <a:r>
              <a:rPr lang="en-GB" sz="2000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GB" sz="2000" b="1" dirty="0" err="1" smtClean="0">
                <a:solidFill>
                  <a:srgbClr val="FFFF00"/>
                </a:solidFill>
                <a:latin typeface="Arial Narrow" pitchFamily="34" charset="0"/>
              </a:rPr>
              <a:t>Sello</a:t>
            </a:r>
            <a:r>
              <a:rPr lang="en-GB" sz="2000" b="1" dirty="0" smtClean="0">
                <a:solidFill>
                  <a:srgbClr val="FFFF00"/>
                </a:solidFill>
                <a:latin typeface="Arial Narrow" pitchFamily="34" charset="0"/>
              </a:rPr>
              <a:t> PYME </a:t>
            </a:r>
            <a:r>
              <a:rPr lang="en-GB" sz="2000" b="1" dirty="0" err="1" smtClean="0">
                <a:solidFill>
                  <a:srgbClr val="FFFF00"/>
                </a:solidFill>
                <a:latin typeface="Arial Narrow" pitchFamily="34" charset="0"/>
              </a:rPr>
              <a:t>Innovadora</a:t>
            </a:r>
            <a:endParaRPr lang="en-GB" sz="2000" b="1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lvl="0"/>
            <a:r>
              <a:rPr lang="en-GB" sz="2000" b="1" dirty="0" err="1" smtClean="0">
                <a:solidFill>
                  <a:srgbClr val="FFFF00"/>
                </a:solidFill>
                <a:latin typeface="Arial Narrow" pitchFamily="34" charset="0"/>
              </a:rPr>
              <a:t>Terrassa</a:t>
            </a:r>
            <a:r>
              <a:rPr lang="en-GB" sz="2000" b="1" dirty="0" smtClean="0">
                <a:solidFill>
                  <a:srgbClr val="FFFF00"/>
                </a:solidFill>
                <a:latin typeface="Arial Narrow" pitchFamily="34" charset="0"/>
              </a:rPr>
              <a:t>, 22 </a:t>
            </a:r>
            <a:r>
              <a:rPr lang="en-GB" sz="2000" b="1" dirty="0" err="1" smtClean="0">
                <a:solidFill>
                  <a:srgbClr val="FFFF00"/>
                </a:solidFill>
                <a:latin typeface="Arial Narrow" pitchFamily="34" charset="0"/>
              </a:rPr>
              <a:t>octubre</a:t>
            </a:r>
            <a:r>
              <a:rPr lang="en-GB" sz="2000" b="1" dirty="0" smtClean="0">
                <a:solidFill>
                  <a:srgbClr val="FFFF00"/>
                </a:solidFill>
                <a:latin typeface="Arial Narrow" pitchFamily="34" charset="0"/>
              </a:rPr>
              <a:t> 2015</a:t>
            </a:r>
            <a:endParaRPr lang="en-GB" sz="20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84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92560" y="1484784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600" dirty="0" smtClean="0">
                <a:solidFill>
                  <a:schemeClr val="accent6">
                    <a:lumMod val="75000"/>
                  </a:schemeClr>
                </a:solidFill>
              </a:rPr>
              <a:t>Las </a:t>
            </a:r>
            <a:r>
              <a:rPr lang="es-ES_tradnl" sz="1600" dirty="0">
                <a:solidFill>
                  <a:schemeClr val="accent6">
                    <a:lumMod val="75000"/>
                  </a:schemeClr>
                </a:solidFill>
              </a:rPr>
              <a:t>empresas, que dispongan de la calificación de “Pyme Innovadora”, podrán acogerse a la plena compatibilidad entre deducciones fiscales por proyectos de </a:t>
            </a:r>
            <a:r>
              <a:rPr lang="es-ES_tradnl" sz="1600" dirty="0" err="1">
                <a:solidFill>
                  <a:schemeClr val="accent6">
                    <a:lumMod val="75000"/>
                  </a:schemeClr>
                </a:solidFill>
              </a:rPr>
              <a:t>I+D+i</a:t>
            </a:r>
            <a:r>
              <a:rPr lang="es-ES_tradnl" sz="1600" dirty="0">
                <a:solidFill>
                  <a:schemeClr val="accent6">
                    <a:lumMod val="75000"/>
                  </a:schemeClr>
                </a:solidFill>
              </a:rPr>
              <a:t> y bonificaciones en la cotización a la seguridad social por personal investigador dedicado en exclusiva a actividades de </a:t>
            </a:r>
            <a:r>
              <a:rPr lang="es-ES_tradnl" sz="1600" dirty="0" err="1">
                <a:solidFill>
                  <a:schemeClr val="accent6">
                    <a:lumMod val="75000"/>
                  </a:schemeClr>
                </a:solidFill>
              </a:rPr>
              <a:t>I+D+i</a:t>
            </a:r>
            <a:r>
              <a:rPr lang="es-ES_tradnl" sz="1600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s-ES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es-ES_tradnl" sz="1600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endParaRPr lang="es-ES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es-ES_tradnl" sz="1600" dirty="0">
                <a:solidFill>
                  <a:schemeClr val="accent6">
                    <a:lumMod val="75000"/>
                  </a:schemeClr>
                </a:solidFill>
              </a:rPr>
              <a:t>Además, pueden beneficiarse del ICO Innovación Fondo Tecnológico, una línea de  financiación de 323,6 millones de euros, y pueden participar en la contratación pública a través de la denominada Compra Pública Innovadora</a:t>
            </a:r>
            <a:r>
              <a:rPr lang="es-ES_tradnl" sz="16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es-ES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1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Posibilidad de 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reserva de contratación pre-comercial a Pymes innovadoras </a:t>
            </a:r>
            <a:endParaRPr lang="es-ES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es-ES_tradnl" sz="1600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endParaRPr lang="es-ES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es-ES_tradnl" sz="1600" dirty="0">
                <a:solidFill>
                  <a:schemeClr val="accent6">
                    <a:lumMod val="75000"/>
                  </a:schemeClr>
                </a:solidFill>
              </a:rPr>
              <a:t>El registro de la empresa conlleva la obtención del sello permite que la empresa exhiba el logo y formato oficial del sello de manera que los usuarios sepan que esa pyme es innovadora y está reconocida como tal. Además, la empresa podrá utilizar este distintivo para el tráfico comercial y fines publicitarios</a:t>
            </a:r>
            <a:r>
              <a:rPr lang="es-ES_tradnl" dirty="0"/>
              <a:t>. </a:t>
            </a:r>
            <a:endParaRPr lang="es-ES_tradnl" dirty="0" smtClean="0"/>
          </a:p>
          <a:p>
            <a:pPr algn="just"/>
            <a:endParaRPr lang="es-ES_tradnl" dirty="0"/>
          </a:p>
          <a:p>
            <a:pPr algn="just"/>
            <a:r>
              <a:rPr lang="es-ES_tradnl" sz="1600" dirty="0" smtClean="0">
                <a:solidFill>
                  <a:schemeClr val="accent6">
                    <a:lumMod val="75000"/>
                  </a:schemeClr>
                </a:solidFill>
              </a:rPr>
              <a:t>Otras aplicaciones que se puedan dar en el futuro por parte de otras administraciones públicas.</a:t>
            </a:r>
            <a:endParaRPr lang="es-E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208584" y="548680"/>
            <a:ext cx="4392488" cy="338554"/>
          </a:xfrm>
          <a:prstGeom prst="rect">
            <a:avLst/>
          </a:prstGeom>
          <a:solidFill>
            <a:schemeClr val="bg2">
              <a:lumMod val="95000"/>
            </a:schemeClr>
          </a:solidFill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buFont typeface="Wingdings" panose="05000000000000000000" pitchFamily="2" charset="2"/>
              <a:buNone/>
              <a:defRPr sz="1600" b="1">
                <a:solidFill>
                  <a:srgbClr val="2D2DE7">
                    <a:lumMod val="75000"/>
                  </a:srgbClr>
                </a:solidFill>
              </a:defRPr>
            </a:lvl1pPr>
            <a:lvl2pPr lvl="1"/>
          </a:lstStyle>
          <a:p>
            <a:r>
              <a:rPr lang="es-ES" dirty="0" smtClean="0"/>
              <a:t>VENTAJAS para PYMES INNOVADORAS 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28464" y="6093296"/>
            <a:ext cx="4104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dirty="0" err="1" smtClean="0">
                <a:solidFill>
                  <a:srgbClr val="FFFF00"/>
                </a:solidFill>
                <a:latin typeface="Arial Narrow" pitchFamily="34" charset="0"/>
              </a:rPr>
              <a:t>Jornada</a:t>
            </a:r>
            <a:r>
              <a:rPr lang="en-GB" sz="2000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GB" sz="2000" b="1" dirty="0" err="1" smtClean="0">
                <a:solidFill>
                  <a:srgbClr val="FFFF00"/>
                </a:solidFill>
                <a:latin typeface="Arial Narrow" pitchFamily="34" charset="0"/>
              </a:rPr>
              <a:t>Sello</a:t>
            </a:r>
            <a:r>
              <a:rPr lang="en-GB" sz="2000" b="1" dirty="0" smtClean="0">
                <a:solidFill>
                  <a:srgbClr val="FFFF00"/>
                </a:solidFill>
                <a:latin typeface="Arial Narrow" pitchFamily="34" charset="0"/>
              </a:rPr>
              <a:t> PYME </a:t>
            </a:r>
            <a:r>
              <a:rPr lang="en-GB" sz="2000" b="1" dirty="0" err="1" smtClean="0">
                <a:solidFill>
                  <a:srgbClr val="FFFF00"/>
                </a:solidFill>
                <a:latin typeface="Arial Narrow" pitchFamily="34" charset="0"/>
              </a:rPr>
              <a:t>Innovadora</a:t>
            </a:r>
            <a:endParaRPr lang="en-GB" sz="2000" b="1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lvl="0"/>
            <a:r>
              <a:rPr lang="en-GB" sz="2000" b="1" dirty="0" err="1" smtClean="0">
                <a:solidFill>
                  <a:srgbClr val="FFFF00"/>
                </a:solidFill>
                <a:latin typeface="Arial Narrow" pitchFamily="34" charset="0"/>
              </a:rPr>
              <a:t>Terrassa</a:t>
            </a:r>
            <a:r>
              <a:rPr lang="en-GB" sz="2000" b="1" dirty="0" smtClean="0">
                <a:solidFill>
                  <a:srgbClr val="FFFF00"/>
                </a:solidFill>
                <a:latin typeface="Arial Narrow" pitchFamily="34" charset="0"/>
              </a:rPr>
              <a:t>, 22 </a:t>
            </a:r>
            <a:r>
              <a:rPr lang="en-GB" sz="2000" b="1" dirty="0" err="1" smtClean="0">
                <a:solidFill>
                  <a:srgbClr val="FFFF00"/>
                </a:solidFill>
                <a:latin typeface="Arial Narrow" pitchFamily="34" charset="0"/>
              </a:rPr>
              <a:t>octubre</a:t>
            </a:r>
            <a:r>
              <a:rPr lang="en-GB" sz="2000" b="1" dirty="0" smtClean="0">
                <a:solidFill>
                  <a:srgbClr val="FFFF00"/>
                </a:solidFill>
                <a:latin typeface="Arial Narrow" pitchFamily="34" charset="0"/>
              </a:rPr>
              <a:t> 2015</a:t>
            </a:r>
            <a:endParaRPr lang="en-GB" sz="20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31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íxel">
  <a:themeElements>
    <a:clrScheme name="Píxel 1">
      <a:dk1>
        <a:srgbClr val="0066FF"/>
      </a:dk1>
      <a:lt1>
        <a:srgbClr val="FFFFFF"/>
      </a:lt1>
      <a:dk2>
        <a:srgbClr val="000066"/>
      </a:dk2>
      <a:lt2>
        <a:srgbClr val="FFFFFF"/>
      </a:lt2>
      <a:accent1>
        <a:srgbClr val="6699FF"/>
      </a:accent1>
      <a:accent2>
        <a:srgbClr val="3333FF"/>
      </a:accent2>
      <a:accent3>
        <a:srgbClr val="AAAAB8"/>
      </a:accent3>
      <a:accent4>
        <a:srgbClr val="DADADA"/>
      </a:accent4>
      <a:accent5>
        <a:srgbClr val="B8CAFF"/>
      </a:accent5>
      <a:accent6>
        <a:srgbClr val="2D2DE7"/>
      </a:accent6>
      <a:hlink>
        <a:srgbClr val="FFCC00"/>
      </a:hlink>
      <a:folHlink>
        <a:srgbClr val="0000CC"/>
      </a:folHlink>
    </a:clrScheme>
    <a:fontScheme name="Píxel">
      <a:majorFont>
        <a:latin typeface="Souvenir Lt BT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í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íxel 1">
    <a:dk1>
      <a:srgbClr val="0066FF"/>
    </a:dk1>
    <a:lt1>
      <a:srgbClr val="FFFFFF"/>
    </a:lt1>
    <a:dk2>
      <a:srgbClr val="000066"/>
    </a:dk2>
    <a:lt2>
      <a:srgbClr val="FFFFFF"/>
    </a:lt2>
    <a:accent1>
      <a:srgbClr val="6699FF"/>
    </a:accent1>
    <a:accent2>
      <a:srgbClr val="3333FF"/>
    </a:accent2>
    <a:accent3>
      <a:srgbClr val="AAAAB8"/>
    </a:accent3>
    <a:accent4>
      <a:srgbClr val="DADADA"/>
    </a:accent4>
    <a:accent5>
      <a:srgbClr val="B8CAFF"/>
    </a:accent5>
    <a:accent6>
      <a:srgbClr val="2D2DE7"/>
    </a:accent6>
    <a:hlink>
      <a:srgbClr val="FFCC00"/>
    </a:hlink>
    <a:folHlink>
      <a:srgbClr val="0000CC"/>
    </a:folHlink>
  </a:clrScheme>
</a:themeOverride>
</file>

<file path=ppt/theme/themeOverride2.xml><?xml version="1.0" encoding="utf-8"?>
<a:themeOverride xmlns:a="http://schemas.openxmlformats.org/drawingml/2006/main">
  <a:clrScheme name="Píxel 1">
    <a:dk1>
      <a:srgbClr val="0066FF"/>
    </a:dk1>
    <a:lt1>
      <a:srgbClr val="FFFFFF"/>
    </a:lt1>
    <a:dk2>
      <a:srgbClr val="000066"/>
    </a:dk2>
    <a:lt2>
      <a:srgbClr val="FFFFFF"/>
    </a:lt2>
    <a:accent1>
      <a:srgbClr val="6699FF"/>
    </a:accent1>
    <a:accent2>
      <a:srgbClr val="3333FF"/>
    </a:accent2>
    <a:accent3>
      <a:srgbClr val="AAAAB8"/>
    </a:accent3>
    <a:accent4>
      <a:srgbClr val="DADADA"/>
    </a:accent4>
    <a:accent5>
      <a:srgbClr val="B8CAFF"/>
    </a:accent5>
    <a:accent6>
      <a:srgbClr val="2D2DE7"/>
    </a:accent6>
    <a:hlink>
      <a:srgbClr val="FFCC00"/>
    </a:hlink>
    <a:folHlink>
      <a:srgbClr val="0000CC"/>
    </a:folHlink>
  </a:clrScheme>
</a:themeOverride>
</file>

<file path=ppt/theme/themeOverride3.xml><?xml version="1.0" encoding="utf-8"?>
<a:themeOverride xmlns:a="http://schemas.openxmlformats.org/drawingml/2006/main">
  <a:clrScheme name="Píxel 1">
    <a:dk1>
      <a:srgbClr val="0066FF"/>
    </a:dk1>
    <a:lt1>
      <a:srgbClr val="FFFFFF"/>
    </a:lt1>
    <a:dk2>
      <a:srgbClr val="000066"/>
    </a:dk2>
    <a:lt2>
      <a:srgbClr val="FFFFFF"/>
    </a:lt2>
    <a:accent1>
      <a:srgbClr val="6699FF"/>
    </a:accent1>
    <a:accent2>
      <a:srgbClr val="3333FF"/>
    </a:accent2>
    <a:accent3>
      <a:srgbClr val="AAAAB8"/>
    </a:accent3>
    <a:accent4>
      <a:srgbClr val="DADADA"/>
    </a:accent4>
    <a:accent5>
      <a:srgbClr val="B8CAFF"/>
    </a:accent5>
    <a:accent6>
      <a:srgbClr val="2D2DE7"/>
    </a:accent6>
    <a:hlink>
      <a:srgbClr val="FFCC00"/>
    </a:hlink>
    <a:folHlink>
      <a:srgbClr val="0000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16395</TotalTime>
  <Words>739</Words>
  <Application>Microsoft Office PowerPoint</Application>
  <PresentationFormat>A4 (210 x 297 mm)</PresentationFormat>
  <Paragraphs>97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Píxel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MICINN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“Plan de medidas anticrisis”</dc:title>
  <dc:creator>MICINN</dc:creator>
  <cp:lastModifiedBy>Alonso Garcia, Diana</cp:lastModifiedBy>
  <cp:revision>704</cp:revision>
  <cp:lastPrinted>2015-07-09T10:45:29Z</cp:lastPrinted>
  <dcterms:created xsi:type="dcterms:W3CDTF">2008-11-24T13:43:26Z</dcterms:created>
  <dcterms:modified xsi:type="dcterms:W3CDTF">2015-10-20T14:07:36Z</dcterms:modified>
</cp:coreProperties>
</file>